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lack" panose="00000A00000000000000" pitchFamily="2" charset="0"/>
      <p:bold r:id="rId19"/>
      <p:boldItalic r:id="rId20"/>
    </p:embeddedFont>
    <p:embeddedFont>
      <p:font typeface="Montserrat Medium" panose="00000600000000000000" pitchFamily="2" charset="0"/>
      <p:regular r:id="rId21"/>
      <p:bold r:id="rId22"/>
      <p:italic r:id="rId23"/>
      <p:boldItalic r:id="rId24"/>
    </p:embeddedFont>
    <p:embeddedFont>
      <p:font typeface="Montserrat SemiBold" panose="000007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65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68e477384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3268e477384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9433b76e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49433b76e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4923dd5342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4923dd5342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49433b76e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49433b76e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91b6a4fe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91b6a4fe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9433b76eb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9433b76eb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66040b60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66040b60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9433b76eb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9433b76eb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9656211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49656211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923dd534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923dd534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491b6a4fe5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491b6a4fe5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49433b76e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49433b76e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.png"/><Relationship Id="rId5" Type="http://schemas.openxmlformats.org/officeDocument/2006/relationships/image" Target="../media/image36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091676" y="2810994"/>
            <a:ext cx="7049658" cy="7049658"/>
            <a:chOff x="0" y="0"/>
            <a:chExt cx="812800" cy="812800"/>
          </a:xfrm>
        </p:grpSpPr>
        <p:sp>
          <p:nvSpPr>
            <p:cNvPr id="55" name="Google Shape;55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13"/>
          <p:cNvGrpSpPr/>
          <p:nvPr/>
        </p:nvGrpSpPr>
        <p:grpSpPr>
          <a:xfrm>
            <a:off x="7848792" y="-871799"/>
            <a:ext cx="1867814" cy="1867814"/>
            <a:chOff x="0" y="0"/>
            <a:chExt cx="812800" cy="812800"/>
          </a:xfrm>
        </p:grpSpPr>
        <p:sp>
          <p:nvSpPr>
            <p:cNvPr id="58" name="Google Shape;5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solidFill>
                <a:srgbClr val="6AA84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-964597" y="4194786"/>
            <a:ext cx="1867814" cy="1867814"/>
            <a:chOff x="0" y="0"/>
            <a:chExt cx="812800" cy="812800"/>
          </a:xfrm>
        </p:grpSpPr>
        <p:sp>
          <p:nvSpPr>
            <p:cNvPr id="61" name="Google Shape;61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 cmpd="sng">
              <a:solidFill>
                <a:srgbClr val="6AA84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3"/>
          <p:cNvSpPr txBox="1"/>
          <p:nvPr/>
        </p:nvSpPr>
        <p:spPr>
          <a:xfrm>
            <a:off x="2343770" y="1682642"/>
            <a:ext cx="5484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presents</a:t>
            </a:r>
            <a:endParaRPr sz="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38225" y="2216825"/>
            <a:ext cx="5392500" cy="1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Black"/>
                <a:ea typeface="Montserrat Black"/>
                <a:cs typeface="Montserrat Black"/>
                <a:sym typeface="Montserrat Black"/>
              </a:rPr>
              <a:t>General Championship</a:t>
            </a:r>
            <a:endParaRPr sz="32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Black"/>
                <a:ea typeface="Montserrat Black"/>
                <a:cs typeface="Montserrat Black"/>
                <a:sym typeface="Montserrat Black"/>
              </a:rPr>
              <a:t>OpenSoft</a:t>
            </a:r>
            <a:endParaRPr sz="32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4572000" y="3839304"/>
            <a:ext cx="3738861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i="0" u="none" strike="noStrike" cap="none" dirty="0">
                <a:solidFill>
                  <a:srgbClr val="FDFDF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TEA</a:t>
            </a:r>
            <a:r>
              <a:rPr lang="en" sz="3300" dirty="0">
                <a:solidFill>
                  <a:srgbClr val="FDFDF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 2025104</a:t>
            </a:r>
            <a:endParaRPr sz="7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7" name="Google Shape;67;p13" title="Screenshot 2025-04-06 at 18.35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25" y="482500"/>
            <a:ext cx="35433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24"/>
          <p:cNvGrpSpPr/>
          <p:nvPr/>
        </p:nvGrpSpPr>
        <p:grpSpPr>
          <a:xfrm>
            <a:off x="537850" y="12475"/>
            <a:ext cx="8068309" cy="378488"/>
            <a:chOff x="537850" y="12475"/>
            <a:chExt cx="8068309" cy="378488"/>
          </a:xfrm>
        </p:grpSpPr>
        <p:sp>
          <p:nvSpPr>
            <p:cNvPr id="536" name="Google Shape;536;p24"/>
            <p:cNvSpPr/>
            <p:nvPr/>
          </p:nvSpPr>
          <p:spPr>
            <a:xfrm>
              <a:off x="537850" y="12475"/>
              <a:ext cx="8068309" cy="321310"/>
            </a:xfrm>
            <a:custGeom>
              <a:avLst/>
              <a:gdLst/>
              <a:ahLst/>
              <a:cxnLst/>
              <a:rect l="l" t="t" r="r" b="b"/>
              <a:pathLst>
                <a:path w="8068309" h="321310" extrusionOk="0">
                  <a:moveTo>
                    <a:pt x="8068199" y="0"/>
                  </a:moveTo>
                  <a:lnTo>
                    <a:pt x="8068199" y="320850"/>
                  </a:lnTo>
                  <a:lnTo>
                    <a:pt x="0" y="320850"/>
                  </a:ln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7" name="Google Shape;537;p24"/>
            <p:cNvSpPr txBox="1"/>
            <p:nvPr/>
          </p:nvSpPr>
          <p:spPr>
            <a:xfrm>
              <a:off x="1575400" y="136563"/>
              <a:ext cx="6079800" cy="254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9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Video Demonstration</a:t>
              </a:r>
              <a:endPara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39" name="Google Shape;539;p24" title="Screenshot 2025-04-06 at 18.35.3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50" y="64625"/>
            <a:ext cx="80954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4" title="Screenshot 2025-04-06 at 18.39.3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0463" y="64625"/>
            <a:ext cx="621538" cy="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4"/>
          <p:cNvSpPr/>
          <p:nvPr/>
        </p:nvSpPr>
        <p:spPr>
          <a:xfrm>
            <a:off x="-7" y="4882596"/>
            <a:ext cx="9144000" cy="2742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61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</a:t>
            </a:r>
            <a:endParaRPr sz="11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24"/>
          <p:cNvSpPr/>
          <p:nvPr/>
        </p:nvSpPr>
        <p:spPr>
          <a:xfrm>
            <a:off x="5029200" y="4882596"/>
            <a:ext cx="1714500" cy="2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4"/>
          <p:cNvSpPr txBox="1"/>
          <p:nvPr/>
        </p:nvSpPr>
        <p:spPr>
          <a:xfrm>
            <a:off x="60752" y="4864966"/>
            <a:ext cx="1554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44" name="Google Shape;544;p24"/>
          <p:cNvSpPr txBox="1"/>
          <p:nvPr/>
        </p:nvSpPr>
        <p:spPr>
          <a:xfrm>
            <a:off x="2829549" y="48649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Naive Approach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5" name="Google Shape;545;p24"/>
          <p:cNvSpPr txBox="1"/>
          <p:nvPr/>
        </p:nvSpPr>
        <p:spPr>
          <a:xfrm>
            <a:off x="5360745" y="484114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sz="1800" b="1">
              <a:solidFill>
                <a:srgbClr val="6AA84F"/>
              </a:solidFill>
            </a:endParaRPr>
          </a:p>
        </p:txBody>
      </p:sp>
      <p:sp>
        <p:nvSpPr>
          <p:cNvPr id="546" name="Google Shape;546;p24"/>
          <p:cNvSpPr txBox="1"/>
          <p:nvPr/>
        </p:nvSpPr>
        <p:spPr>
          <a:xfrm>
            <a:off x="7891941" y="4841159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47" name="Google Shape;5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9025" y="4482775"/>
            <a:ext cx="378500" cy="37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24"/>
          <p:cNvCxnSpPr/>
          <p:nvPr/>
        </p:nvCxnSpPr>
        <p:spPr>
          <a:xfrm rot="10800000" flipH="1">
            <a:off x="-6625" y="4795825"/>
            <a:ext cx="5855700" cy="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24"/>
          <p:cNvCxnSpPr/>
          <p:nvPr/>
        </p:nvCxnSpPr>
        <p:spPr>
          <a:xfrm rot="10800000" flipH="1">
            <a:off x="6133725" y="4754325"/>
            <a:ext cx="3007200" cy="25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Elara full working Video">
            <a:hlinkClick r:id="" action="ppaction://media"/>
            <a:extLst>
              <a:ext uri="{FF2B5EF4-FFF2-40B4-BE49-F238E27FC236}">
                <a16:creationId xmlns:a16="http://schemas.microsoft.com/office/drawing/2014/main" id="{3DE1F9FD-26D3-21B7-2ED0-0252F0AB09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5163" y="462913"/>
            <a:ext cx="7347090" cy="413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/>
          <p:nvPr/>
        </p:nvSpPr>
        <p:spPr>
          <a:xfrm>
            <a:off x="218475" y="569550"/>
            <a:ext cx="2539200" cy="38562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19050" cap="flat" cmpd="sng">
            <a:solidFill>
              <a:srgbClr val="EEEEEE"/>
            </a:solidFill>
            <a:prstDash val="dash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55" name="Google Shape;555;p25"/>
          <p:cNvGrpSpPr/>
          <p:nvPr/>
        </p:nvGrpSpPr>
        <p:grpSpPr>
          <a:xfrm>
            <a:off x="537850" y="12475"/>
            <a:ext cx="8068309" cy="378488"/>
            <a:chOff x="537850" y="12475"/>
            <a:chExt cx="8068309" cy="378488"/>
          </a:xfrm>
        </p:grpSpPr>
        <p:sp>
          <p:nvSpPr>
            <p:cNvPr id="556" name="Google Shape;556;p25"/>
            <p:cNvSpPr/>
            <p:nvPr/>
          </p:nvSpPr>
          <p:spPr>
            <a:xfrm>
              <a:off x="537850" y="12475"/>
              <a:ext cx="8068309" cy="321310"/>
            </a:xfrm>
            <a:custGeom>
              <a:avLst/>
              <a:gdLst/>
              <a:ahLst/>
              <a:cxnLst/>
              <a:rect l="l" t="t" r="r" b="b"/>
              <a:pathLst>
                <a:path w="8068309" h="321310" extrusionOk="0">
                  <a:moveTo>
                    <a:pt x="8068199" y="0"/>
                  </a:moveTo>
                  <a:lnTo>
                    <a:pt x="8068199" y="320850"/>
                  </a:lnTo>
                  <a:lnTo>
                    <a:pt x="0" y="320850"/>
                  </a:ln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7" name="Google Shape;557;p25"/>
            <p:cNvSpPr txBox="1"/>
            <p:nvPr/>
          </p:nvSpPr>
          <p:spPr>
            <a:xfrm>
              <a:off x="1575400" y="136563"/>
              <a:ext cx="6079800" cy="254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9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 and Future scope</a:t>
              </a:r>
              <a:endPara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59" name="Google Shape;559;p25" title="Screenshot 2025-04-06 at 18.35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0" y="64625"/>
            <a:ext cx="80954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5" title="Screenshot 2025-04-06 at 18.39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463" y="64625"/>
            <a:ext cx="621538" cy="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5"/>
          <p:cNvSpPr/>
          <p:nvPr/>
        </p:nvSpPr>
        <p:spPr>
          <a:xfrm>
            <a:off x="-7" y="4882596"/>
            <a:ext cx="9144000" cy="2742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61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</a:t>
            </a:r>
            <a:endParaRPr sz="11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25"/>
          <p:cNvSpPr/>
          <p:nvPr/>
        </p:nvSpPr>
        <p:spPr>
          <a:xfrm>
            <a:off x="5029200" y="4882596"/>
            <a:ext cx="1714500" cy="2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5"/>
          <p:cNvSpPr txBox="1"/>
          <p:nvPr/>
        </p:nvSpPr>
        <p:spPr>
          <a:xfrm>
            <a:off x="60752" y="4864966"/>
            <a:ext cx="1554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2829549" y="48649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Naive Approach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5" name="Google Shape;565;p25"/>
          <p:cNvSpPr txBox="1"/>
          <p:nvPr/>
        </p:nvSpPr>
        <p:spPr>
          <a:xfrm>
            <a:off x="5360745" y="484114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sz="1800" b="1">
              <a:solidFill>
                <a:srgbClr val="6AA84F"/>
              </a:solidFill>
            </a:endParaRPr>
          </a:p>
        </p:txBody>
      </p:sp>
      <p:sp>
        <p:nvSpPr>
          <p:cNvPr id="566" name="Google Shape;566;p25"/>
          <p:cNvSpPr txBox="1"/>
          <p:nvPr/>
        </p:nvSpPr>
        <p:spPr>
          <a:xfrm>
            <a:off x="7891941" y="4841159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7" name="Google Shape;567;p25"/>
          <p:cNvSpPr/>
          <p:nvPr/>
        </p:nvSpPr>
        <p:spPr>
          <a:xfrm>
            <a:off x="347012" y="1151667"/>
            <a:ext cx="2262600" cy="459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Successfully fine-tuned Llama 2-7B with QLoRA for a domain-specific chatbot.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25"/>
          <p:cNvSpPr/>
          <p:nvPr/>
        </p:nvSpPr>
        <p:spPr>
          <a:xfrm>
            <a:off x="347012" y="1825919"/>
            <a:ext cx="2262600" cy="459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Achieved real-time mood tracking and sentiment analysis via WebSockets.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25"/>
          <p:cNvSpPr/>
          <p:nvPr/>
        </p:nvSpPr>
        <p:spPr>
          <a:xfrm>
            <a:off x="347012" y="3159085"/>
            <a:ext cx="2262600" cy="459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Ensured efficient performance on low-resource devices through model quantization.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25"/>
          <p:cNvSpPr/>
          <p:nvPr/>
        </p:nvSpPr>
        <p:spPr>
          <a:xfrm>
            <a:off x="320302" y="3844308"/>
            <a:ext cx="2262600" cy="459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Deployed a lightweight, scalable solution ready for real-world organizational use.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25"/>
          <p:cNvSpPr/>
          <p:nvPr/>
        </p:nvSpPr>
        <p:spPr>
          <a:xfrm>
            <a:off x="347012" y="2510397"/>
            <a:ext cx="2262600" cy="459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Developed interactive dashboards for both employees and HR with actionable insights.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25"/>
          <p:cNvSpPr/>
          <p:nvPr/>
        </p:nvSpPr>
        <p:spPr>
          <a:xfrm>
            <a:off x="3179500" y="1363025"/>
            <a:ext cx="2615700" cy="12513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  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   Track mood and activity trends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   Deliver personalized tips to enhance well-being and prevent employee burnout.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25"/>
          <p:cNvSpPr/>
          <p:nvPr/>
        </p:nvSpPr>
        <p:spPr>
          <a:xfrm>
            <a:off x="3177463" y="1234975"/>
            <a:ext cx="2621100" cy="352200"/>
          </a:xfrm>
          <a:prstGeom prst="roundRect">
            <a:avLst>
              <a:gd name="adj" fmla="val 0"/>
            </a:avLst>
          </a:prstGeom>
          <a:solidFill>
            <a:srgbClr val="638B4D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Personalized Mental Health Recommendations</a:t>
            </a:r>
            <a:endParaRPr sz="1300" b="1">
              <a:solidFill>
                <a:schemeClr val="lt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25"/>
          <p:cNvSpPr/>
          <p:nvPr/>
        </p:nvSpPr>
        <p:spPr>
          <a:xfrm>
            <a:off x="4415525" y="624400"/>
            <a:ext cx="3058200" cy="3786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 scopes</a:t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6151832" y="1280638"/>
            <a:ext cx="2647200" cy="13101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  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   Integrate with platforms like SAP, Zoho, or Workday.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   Enable leave requests, payslip access, and attendance tracking via chatbot to simplify HR tasks.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25"/>
          <p:cNvSpPr/>
          <p:nvPr/>
        </p:nvSpPr>
        <p:spPr>
          <a:xfrm>
            <a:off x="6156525" y="1234975"/>
            <a:ext cx="2652600" cy="352200"/>
          </a:xfrm>
          <a:prstGeom prst="roundRect">
            <a:avLst>
              <a:gd name="adj" fmla="val 0"/>
            </a:avLst>
          </a:prstGeom>
          <a:solidFill>
            <a:srgbClr val="638B4D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14325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HR Systems   (HRMS, Payroll, Attendance)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25"/>
          <p:cNvSpPr/>
          <p:nvPr/>
        </p:nvSpPr>
        <p:spPr>
          <a:xfrm>
            <a:off x="3179496" y="3115625"/>
            <a:ext cx="2615700" cy="13101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   Analyze mood and performance data to detect disengagement and predict attrition risks.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   Alert HR for early intervention and preventive action.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25"/>
          <p:cNvSpPr/>
          <p:nvPr/>
        </p:nvSpPr>
        <p:spPr>
          <a:xfrm>
            <a:off x="3177463" y="2987575"/>
            <a:ext cx="2621100" cy="352200"/>
          </a:xfrm>
          <a:prstGeom prst="roundRect">
            <a:avLst>
              <a:gd name="adj" fmla="val 0"/>
            </a:avLst>
          </a:prstGeom>
          <a:solidFill>
            <a:srgbClr val="638B4D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AI-Powered Employee Retention Insights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25"/>
          <p:cNvSpPr/>
          <p:nvPr/>
        </p:nvSpPr>
        <p:spPr>
          <a:xfrm>
            <a:off x="6158582" y="3115625"/>
            <a:ext cx="2647200" cy="13101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   Detect distress signals or extreme negative sentiment.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   Alert HR or responders and offer emergency support.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p25"/>
          <p:cNvSpPr/>
          <p:nvPr/>
        </p:nvSpPr>
        <p:spPr>
          <a:xfrm>
            <a:off x="6156525" y="2987575"/>
            <a:ext cx="2652600" cy="352200"/>
          </a:xfrm>
          <a:prstGeom prst="roundRect">
            <a:avLst>
              <a:gd name="adj" fmla="val 0"/>
            </a:avLst>
          </a:prstGeom>
          <a:solidFill>
            <a:srgbClr val="638B4D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Crisis Escalation Protocols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25"/>
          <p:cNvSpPr/>
          <p:nvPr/>
        </p:nvSpPr>
        <p:spPr>
          <a:xfrm>
            <a:off x="347000" y="654175"/>
            <a:ext cx="2262600" cy="3786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/>
          </a:p>
        </p:txBody>
      </p:sp>
      <p:cxnSp>
        <p:nvCxnSpPr>
          <p:cNvPr id="582" name="Google Shape;582;p25"/>
          <p:cNvCxnSpPr/>
          <p:nvPr/>
        </p:nvCxnSpPr>
        <p:spPr>
          <a:xfrm>
            <a:off x="5972650" y="1006375"/>
            <a:ext cx="5100" cy="27675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25"/>
          <p:cNvCxnSpPr>
            <a:stCxn id="577" idx="3"/>
            <a:endCxn id="579" idx="1"/>
          </p:cNvCxnSpPr>
          <p:nvPr/>
        </p:nvCxnSpPr>
        <p:spPr>
          <a:xfrm>
            <a:off x="5795196" y="3770675"/>
            <a:ext cx="3633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rgbClr val="93C47D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584" name="Google Shape;584;p25"/>
          <p:cNvCxnSpPr/>
          <p:nvPr/>
        </p:nvCxnSpPr>
        <p:spPr>
          <a:xfrm>
            <a:off x="5798625" y="1994988"/>
            <a:ext cx="362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3C47D"/>
            </a:solidFill>
            <a:prstDash val="dash"/>
            <a:round/>
            <a:headEnd type="oval" w="med" len="med"/>
            <a:tailEnd type="oval" w="med" len="med"/>
          </a:ln>
        </p:spPr>
      </p:cxnSp>
      <p:pic>
        <p:nvPicPr>
          <p:cNvPr id="585" name="Google Shape;5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200" y="675875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272234" y="1834900"/>
            <a:ext cx="55672" cy="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280809" y="2100275"/>
            <a:ext cx="55672" cy="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261073" y="1738075"/>
            <a:ext cx="49725" cy="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261073" y="2058350"/>
            <a:ext cx="49725" cy="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280809" y="3474300"/>
            <a:ext cx="55672" cy="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280809" y="4018950"/>
            <a:ext cx="55672" cy="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261073" y="3480400"/>
            <a:ext cx="49725" cy="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261073" y="3877300"/>
            <a:ext cx="49725" cy="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0333" y="1252225"/>
            <a:ext cx="355694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1013" y="1281075"/>
            <a:ext cx="320046" cy="2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99110" y="3026650"/>
            <a:ext cx="323926" cy="2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98646" y="3035399"/>
            <a:ext cx="320046" cy="2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27425" y="4482775"/>
            <a:ext cx="378500" cy="37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25"/>
          <p:cNvCxnSpPr/>
          <p:nvPr/>
        </p:nvCxnSpPr>
        <p:spPr>
          <a:xfrm>
            <a:off x="-6625" y="4798225"/>
            <a:ext cx="8195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00" name="Google Shape;600;p25"/>
          <p:cNvSpPr/>
          <p:nvPr/>
        </p:nvSpPr>
        <p:spPr>
          <a:xfrm>
            <a:off x="2043" y="4882471"/>
            <a:ext cx="9144000" cy="2742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61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</a:t>
            </a:r>
            <a:endParaRPr sz="11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25"/>
          <p:cNvSpPr/>
          <p:nvPr/>
        </p:nvSpPr>
        <p:spPr>
          <a:xfrm>
            <a:off x="7429500" y="4882421"/>
            <a:ext cx="1714500" cy="27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5"/>
          <p:cNvSpPr txBox="1"/>
          <p:nvPr/>
        </p:nvSpPr>
        <p:spPr>
          <a:xfrm>
            <a:off x="60752" y="4864966"/>
            <a:ext cx="1554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03" name="Google Shape;603;p25"/>
          <p:cNvSpPr txBox="1"/>
          <p:nvPr/>
        </p:nvSpPr>
        <p:spPr>
          <a:xfrm>
            <a:off x="2829549" y="48649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Naive Approach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04" name="Google Shape;604;p25"/>
          <p:cNvSpPr txBox="1"/>
          <p:nvPr/>
        </p:nvSpPr>
        <p:spPr>
          <a:xfrm>
            <a:off x="5360745" y="48512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05" name="Google Shape;605;p25"/>
          <p:cNvSpPr txBox="1"/>
          <p:nvPr/>
        </p:nvSpPr>
        <p:spPr>
          <a:xfrm>
            <a:off x="7891941" y="4851309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26"/>
          <p:cNvGrpSpPr/>
          <p:nvPr/>
        </p:nvGrpSpPr>
        <p:grpSpPr>
          <a:xfrm>
            <a:off x="537850" y="12475"/>
            <a:ext cx="8068309" cy="378488"/>
            <a:chOff x="537850" y="12475"/>
            <a:chExt cx="8068309" cy="378488"/>
          </a:xfrm>
        </p:grpSpPr>
        <p:sp>
          <p:nvSpPr>
            <p:cNvPr id="611" name="Google Shape;611;p26"/>
            <p:cNvSpPr/>
            <p:nvPr/>
          </p:nvSpPr>
          <p:spPr>
            <a:xfrm>
              <a:off x="537850" y="12475"/>
              <a:ext cx="8068309" cy="321310"/>
            </a:xfrm>
            <a:custGeom>
              <a:avLst/>
              <a:gdLst/>
              <a:ahLst/>
              <a:cxnLst/>
              <a:rect l="l" t="t" r="r" b="b"/>
              <a:pathLst>
                <a:path w="8068309" h="321310" extrusionOk="0">
                  <a:moveTo>
                    <a:pt x="8068199" y="0"/>
                  </a:moveTo>
                  <a:lnTo>
                    <a:pt x="8068199" y="320850"/>
                  </a:lnTo>
                  <a:lnTo>
                    <a:pt x="0" y="320850"/>
                  </a:ln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26"/>
            <p:cNvSpPr txBox="1"/>
            <p:nvPr/>
          </p:nvSpPr>
          <p:spPr>
            <a:xfrm>
              <a:off x="1575400" y="136563"/>
              <a:ext cx="6079800" cy="254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9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Thank you</a:t>
              </a:r>
              <a:endPara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14" name="Google Shape;614;p26" title="Screenshot 2025-04-06 at 18.35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0" y="64625"/>
            <a:ext cx="80954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6" title="Screenshot 2025-04-06 at 18.39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463" y="64625"/>
            <a:ext cx="621538" cy="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6"/>
          <p:cNvSpPr txBox="1"/>
          <p:nvPr/>
        </p:nvSpPr>
        <p:spPr>
          <a:xfrm>
            <a:off x="2287975" y="1919750"/>
            <a:ext cx="4763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b="1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5100" b="1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26"/>
          <p:cNvSpPr txBox="1"/>
          <p:nvPr/>
        </p:nvSpPr>
        <p:spPr>
          <a:xfrm>
            <a:off x="2104950" y="2615575"/>
            <a:ext cx="5238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"Problems never disturb us, it’s our reaction that counts"</a:t>
            </a:r>
            <a:endParaRPr sz="1200" b="1" i="1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 i="1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4"/>
          <p:cNvGrpSpPr/>
          <p:nvPr/>
        </p:nvGrpSpPr>
        <p:grpSpPr>
          <a:xfrm>
            <a:off x="537850" y="12475"/>
            <a:ext cx="8068309" cy="337563"/>
            <a:chOff x="537850" y="12475"/>
            <a:chExt cx="8068309" cy="337563"/>
          </a:xfrm>
        </p:grpSpPr>
        <p:sp>
          <p:nvSpPr>
            <p:cNvPr id="73" name="Google Shape;73;p14"/>
            <p:cNvSpPr/>
            <p:nvPr/>
          </p:nvSpPr>
          <p:spPr>
            <a:xfrm>
              <a:off x="537850" y="12475"/>
              <a:ext cx="8068309" cy="321310"/>
            </a:xfrm>
            <a:custGeom>
              <a:avLst/>
              <a:gdLst/>
              <a:ahLst/>
              <a:cxnLst/>
              <a:rect l="l" t="t" r="r" b="b"/>
              <a:pathLst>
                <a:path w="8068309" h="321310" extrusionOk="0">
                  <a:moveTo>
                    <a:pt x="8068199" y="0"/>
                  </a:moveTo>
                  <a:lnTo>
                    <a:pt x="8068199" y="320850"/>
                  </a:lnTo>
                  <a:lnTo>
                    <a:pt x="0" y="320850"/>
                  </a:ln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1592138" y="95638"/>
              <a:ext cx="6079800" cy="254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9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 Overview</a:t>
              </a:r>
              <a:endPara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5" name="Google Shape;75;p14"/>
          <p:cNvSpPr/>
          <p:nvPr/>
        </p:nvSpPr>
        <p:spPr>
          <a:xfrm>
            <a:off x="2043" y="4882471"/>
            <a:ext cx="9144000" cy="2742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61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</a:t>
            </a:r>
            <a:endParaRPr sz="11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0" y="4882596"/>
            <a:ext cx="1714500" cy="2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60752" y="4864966"/>
            <a:ext cx="1554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1800" b="1">
              <a:solidFill>
                <a:srgbClr val="6AA84F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2829549" y="48649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Naive Approach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360745" y="48512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7891941" y="4841159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1" name="Google Shape;81;p14" title="Screenshot 2025-04-06 at 18.35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0" y="64625"/>
            <a:ext cx="80954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 title="Screenshot 2025-04-06 at 18.39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463" y="64625"/>
            <a:ext cx="621538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5">
            <a:alphaModFix/>
          </a:blip>
          <a:srcRect l="6748" t="5254" r="5386" b="5531"/>
          <a:stretch/>
        </p:blipFill>
        <p:spPr>
          <a:xfrm>
            <a:off x="6292500" y="483194"/>
            <a:ext cx="2672700" cy="22782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" name="Google Shape;8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425" y="4482775"/>
            <a:ext cx="378500" cy="378500"/>
          </a:xfrm>
          <a:prstGeom prst="rect">
            <a:avLst/>
          </a:prstGeom>
          <a:noFill/>
          <a:ln>
            <a:noFill/>
          </a:ln>
          <a:effectLst>
            <a:reflection stA="40000" endPos="13000" dist="38100" dir="5400000" fadeDir="5400012" sy="-100000" algn="bl" rotWithShape="0"/>
          </a:effectLst>
        </p:spPr>
      </p:pic>
      <p:cxnSp>
        <p:nvCxnSpPr>
          <p:cNvPr id="85" name="Google Shape;85;p14"/>
          <p:cNvCxnSpPr/>
          <p:nvPr/>
        </p:nvCxnSpPr>
        <p:spPr>
          <a:xfrm rot="10800000" flipH="1">
            <a:off x="-17325" y="4797850"/>
            <a:ext cx="675000" cy="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6" name="Google Shape;86;p14"/>
          <p:cNvSpPr/>
          <p:nvPr/>
        </p:nvSpPr>
        <p:spPr>
          <a:xfrm flipH="1">
            <a:off x="6432900" y="3289900"/>
            <a:ext cx="2532300" cy="11925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Leads to burnout and low job satisfaction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Reduces productivity and morale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" name="Google Shape;87;p14"/>
          <p:cNvCxnSpPr/>
          <p:nvPr/>
        </p:nvCxnSpPr>
        <p:spPr>
          <a:xfrm>
            <a:off x="952125" y="4779825"/>
            <a:ext cx="8190300" cy="5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50" y="658426"/>
            <a:ext cx="3146999" cy="20980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" name="Google Shape;89;p14"/>
          <p:cNvSpPr/>
          <p:nvPr/>
        </p:nvSpPr>
        <p:spPr>
          <a:xfrm>
            <a:off x="60750" y="3290225"/>
            <a:ext cx="3147000" cy="1192500"/>
          </a:xfrm>
          <a:prstGeom prst="roundRect">
            <a:avLst>
              <a:gd name="adj" fmla="val 9508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Job dissatisfaction lowers productivity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Employees often pretend to be happy to meet workplace expectations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Despite this facade, they feel unfulfilled and disengaged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" name="Google Shape;90;p14"/>
          <p:cNvCxnSpPr>
            <a:stCxn id="88" idx="2"/>
            <a:endCxn id="89" idx="0"/>
          </p:cNvCxnSpPr>
          <p:nvPr/>
        </p:nvCxnSpPr>
        <p:spPr>
          <a:xfrm rot="-5400000" flipH="1">
            <a:off x="1367699" y="3022985"/>
            <a:ext cx="533700" cy="6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93C47D"/>
            </a:solidFill>
            <a:prstDash val="dash"/>
            <a:round/>
            <a:headEnd type="oval" w="med" len="med"/>
            <a:tailEnd type="oval" w="med" len="med"/>
          </a:ln>
        </p:spPr>
      </p:cxnSp>
      <p:pic>
        <p:nvPicPr>
          <p:cNvPr id="91" name="Google Shape;9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0886" y="502438"/>
            <a:ext cx="2334487" cy="23344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" name="Google Shape;92;p14"/>
          <p:cNvSpPr/>
          <p:nvPr/>
        </p:nvSpPr>
        <p:spPr>
          <a:xfrm>
            <a:off x="3381775" y="3290125"/>
            <a:ext cx="2672700" cy="1192500"/>
          </a:xfrm>
          <a:prstGeom prst="roundRect">
            <a:avLst>
              <a:gd name="adj" fmla="val 9508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Seek work-life balance and stability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Value career growth and learning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Appreciate development, mentorship, and recognition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" name="Google Shape;93;p14"/>
          <p:cNvCxnSpPr>
            <a:stCxn id="91" idx="2"/>
            <a:endCxn id="92" idx="0"/>
          </p:cNvCxnSpPr>
          <p:nvPr/>
        </p:nvCxnSpPr>
        <p:spPr>
          <a:xfrm rot="-5400000" flipH="1">
            <a:off x="4491780" y="3063275"/>
            <a:ext cx="453300" cy="600"/>
          </a:xfrm>
          <a:prstGeom prst="bentConnector3">
            <a:avLst>
              <a:gd name="adj1" fmla="val 49928"/>
            </a:avLst>
          </a:prstGeom>
          <a:noFill/>
          <a:ln w="19050" cap="flat" cmpd="sng">
            <a:solidFill>
              <a:srgbClr val="93C47D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94" name="Google Shape;94;p14"/>
          <p:cNvCxnSpPr>
            <a:endCxn id="86" idx="0"/>
          </p:cNvCxnSpPr>
          <p:nvPr/>
        </p:nvCxnSpPr>
        <p:spPr>
          <a:xfrm rot="5400000">
            <a:off x="7438650" y="3028300"/>
            <a:ext cx="522000" cy="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93C47D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>
            <a:off x="5713497" y="2623844"/>
            <a:ext cx="3335400" cy="2085600"/>
          </a:xfrm>
          <a:prstGeom prst="roundRect">
            <a:avLst>
              <a:gd name="adj" fmla="val 5711"/>
            </a:avLst>
          </a:prstGeom>
          <a:solidFill>
            <a:srgbClr val="EEEEEE"/>
          </a:solidFill>
          <a:ln w="9525" cap="flat" cmpd="sng">
            <a:solidFill>
              <a:srgbClr val="19267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5684774" y="2828985"/>
            <a:ext cx="3460800" cy="16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Balanced Recognition: </a:t>
            </a:r>
            <a:r>
              <a:rPr lang="en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Combine rewards with recognition and personal growth opportunities to maintain balance.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Cross-Validation: </a:t>
            </a:r>
            <a:r>
              <a:rPr lang="en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Cross-validate responses with behavioral observations and peer feedback.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Human-AI Synergy: </a:t>
            </a:r>
            <a:r>
              <a:rPr lang="en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Regularly fine-tune AI models and include a human-in-the-loop for critical evaluations.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5" name="Google Shape;145;p16"/>
          <p:cNvGrpSpPr/>
          <p:nvPr/>
        </p:nvGrpSpPr>
        <p:grpSpPr>
          <a:xfrm>
            <a:off x="537850" y="12475"/>
            <a:ext cx="8068309" cy="378488"/>
            <a:chOff x="537850" y="12475"/>
            <a:chExt cx="8068309" cy="378488"/>
          </a:xfrm>
        </p:grpSpPr>
        <p:sp>
          <p:nvSpPr>
            <p:cNvPr id="146" name="Google Shape;146;p16"/>
            <p:cNvSpPr/>
            <p:nvPr/>
          </p:nvSpPr>
          <p:spPr>
            <a:xfrm>
              <a:off x="537850" y="12475"/>
              <a:ext cx="8068309" cy="321310"/>
            </a:xfrm>
            <a:custGeom>
              <a:avLst/>
              <a:gdLst/>
              <a:ahLst/>
              <a:cxnLst/>
              <a:rect l="l" t="t" r="r" b="b"/>
              <a:pathLst>
                <a:path w="8068309" h="321310" extrusionOk="0">
                  <a:moveTo>
                    <a:pt x="8068199" y="0"/>
                  </a:moveTo>
                  <a:lnTo>
                    <a:pt x="8068199" y="320850"/>
                  </a:lnTo>
                  <a:lnTo>
                    <a:pt x="0" y="320850"/>
                  </a:ln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1575400" y="136563"/>
              <a:ext cx="6079800" cy="254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9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Naive Approach</a:t>
              </a:r>
              <a:endParaRPr sz="1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9" name="Google Shape;149;p16"/>
          <p:cNvSpPr/>
          <p:nvPr/>
        </p:nvSpPr>
        <p:spPr>
          <a:xfrm>
            <a:off x="2043" y="4882471"/>
            <a:ext cx="9144000" cy="2742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61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</a:t>
            </a:r>
            <a:endParaRPr sz="11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2432350" y="4882471"/>
            <a:ext cx="1714500" cy="2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2052" y="4882466"/>
            <a:ext cx="1554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2588899" y="48512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Naive Approach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5360745" y="48512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7891941" y="4841159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5" name="Google Shape;155;p16" title="Screenshot 2025-04-06 at 18.35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00" y="64625"/>
            <a:ext cx="80954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title="Screenshot 2025-04-06 at 18.39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388" y="64625"/>
            <a:ext cx="621538" cy="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/>
          <p:nvPr/>
        </p:nvSpPr>
        <p:spPr>
          <a:xfrm>
            <a:off x="5690897" y="467857"/>
            <a:ext cx="3335400" cy="2085600"/>
          </a:xfrm>
          <a:prstGeom prst="roundRect">
            <a:avLst>
              <a:gd name="adj" fmla="val 5711"/>
            </a:avLst>
          </a:prstGeom>
          <a:solidFill>
            <a:srgbClr val="EEEEEE"/>
          </a:solidFill>
          <a:ln w="9525" cap="flat" cmpd="sng">
            <a:solidFill>
              <a:srgbClr val="19267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5690875" y="443325"/>
            <a:ext cx="3335400" cy="341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Limitations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5662725" y="779175"/>
            <a:ext cx="33354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Motivation Dilution: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Over-reliance on material rewards can reduce intrinsic motivation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Reliability: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Self-reported data may be biased or inconsistent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Context Misinterpretation: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may misinterpret context or emotions without sufficient nuance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5690875" y="2611575"/>
            <a:ext cx="3335400" cy="341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Potential Solution</a:t>
            </a:r>
            <a:endParaRPr sz="1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825" y="4482775"/>
            <a:ext cx="378500" cy="37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6"/>
          <p:cNvCxnSpPr/>
          <p:nvPr/>
        </p:nvCxnSpPr>
        <p:spPr>
          <a:xfrm>
            <a:off x="21175" y="4789450"/>
            <a:ext cx="3084600" cy="6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6"/>
          <p:cNvCxnSpPr/>
          <p:nvPr/>
        </p:nvCxnSpPr>
        <p:spPr>
          <a:xfrm>
            <a:off x="3542925" y="4779825"/>
            <a:ext cx="5573400" cy="1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4" name="Google Shape;164;p16"/>
          <p:cNvSpPr/>
          <p:nvPr/>
        </p:nvSpPr>
        <p:spPr>
          <a:xfrm rot="-5400000">
            <a:off x="-404850" y="974453"/>
            <a:ext cx="1260600" cy="329700"/>
          </a:xfrm>
          <a:prstGeom prst="roundRect">
            <a:avLst>
              <a:gd name="adj" fmla="val 16667"/>
            </a:avLst>
          </a:prstGeom>
          <a:solidFill>
            <a:srgbClr val="78A65A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Reaward</a:t>
            </a: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6"/>
          <p:cNvSpPr/>
          <p:nvPr/>
        </p:nvSpPr>
        <p:spPr>
          <a:xfrm rot="-5400000">
            <a:off x="-404850" y="2341006"/>
            <a:ext cx="1260600" cy="329700"/>
          </a:xfrm>
          <a:prstGeom prst="roundRect">
            <a:avLst>
              <a:gd name="adj" fmla="val 16667"/>
            </a:avLst>
          </a:prstGeom>
          <a:solidFill>
            <a:srgbClr val="78A65A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EQ/RQ </a:t>
            </a: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526847" y="539347"/>
            <a:ext cx="4757700" cy="12303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16"/>
          <p:cNvSpPr/>
          <p:nvPr/>
        </p:nvSpPr>
        <p:spPr>
          <a:xfrm rot="-5400000">
            <a:off x="-404850" y="3664878"/>
            <a:ext cx="1260600" cy="329700"/>
          </a:xfrm>
          <a:prstGeom prst="roundRect">
            <a:avLst>
              <a:gd name="adj" fmla="val 16667"/>
            </a:avLst>
          </a:prstGeom>
          <a:solidFill>
            <a:srgbClr val="78A65A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 AI</a:t>
            </a: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5341675" y="539350"/>
            <a:ext cx="253800" cy="3920700"/>
          </a:xfrm>
          <a:prstGeom prst="rightBrace">
            <a:avLst>
              <a:gd name="adj1" fmla="val 50000"/>
              <a:gd name="adj2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9" name="Google Shape;16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300" y="604100"/>
            <a:ext cx="378500" cy="3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5171" y="604100"/>
            <a:ext cx="378500" cy="3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9313" y="594875"/>
            <a:ext cx="378500" cy="3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91013" y="604102"/>
            <a:ext cx="378500" cy="3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 txBox="1"/>
          <p:nvPr/>
        </p:nvSpPr>
        <p:spPr>
          <a:xfrm>
            <a:off x="642900" y="1016288"/>
            <a:ext cx="95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Regular gift rewards can be given to employees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1770600" y="1016288"/>
            <a:ext cx="1107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Incentives can help boost workplace motivation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3029825" y="1016300"/>
            <a:ext cx="104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Leisure rewards like movie or vacation tickets help refresh the mind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4146850" y="1016288"/>
            <a:ext cx="106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 conversations often lead to effective problem-solving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5063" y="670575"/>
            <a:ext cx="245525" cy="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98738" y="670575"/>
            <a:ext cx="245525" cy="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71638" y="670575"/>
            <a:ext cx="245525" cy="2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"/>
          <p:cNvSpPr/>
          <p:nvPr/>
        </p:nvSpPr>
        <p:spPr>
          <a:xfrm>
            <a:off x="516722" y="1884560"/>
            <a:ext cx="4757700" cy="12303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569100" y="2361500"/>
            <a:ext cx="101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Conduct surveys to gather emotional and relational insights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1760475" y="2361500"/>
            <a:ext cx="1107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Ask targeted questions to identify key behavioral parameters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3019700" y="2361513"/>
            <a:ext cx="104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Build an empirical formula based on the collected parameters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4136725" y="2361500"/>
            <a:ext cx="106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Applying the formula can yield meaningful and actionable results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14938" y="2015788"/>
            <a:ext cx="245525" cy="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88613" y="2015788"/>
            <a:ext cx="245525" cy="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61513" y="2015788"/>
            <a:ext cx="245525" cy="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0900" y="1949335"/>
            <a:ext cx="378500" cy="37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85300" y="1949325"/>
            <a:ext cx="378500" cy="3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8588" y="1946075"/>
            <a:ext cx="378500" cy="3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85675" y="1994213"/>
            <a:ext cx="378475" cy="3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/>
          <p:nvPr/>
        </p:nvSpPr>
        <p:spPr>
          <a:xfrm>
            <a:off x="516722" y="3256160"/>
            <a:ext cx="4757700" cy="12303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16"/>
          <p:cNvSpPr txBox="1"/>
          <p:nvPr/>
        </p:nvSpPr>
        <p:spPr>
          <a:xfrm>
            <a:off x="492900" y="3733100"/>
            <a:ext cx="119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pre-trained industry AI models for employee interaction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1760475" y="3733100"/>
            <a:ext cx="1107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Provide well-crafted prompts to guide meaningful conversations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2927313" y="3733125"/>
            <a:ext cx="113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chatbot engages employees to assess mental well-being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4136725" y="3733100"/>
            <a:ext cx="106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Insights gathered can help shape impactful wellness strategies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14938" y="3387388"/>
            <a:ext cx="245525" cy="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88613" y="3387388"/>
            <a:ext cx="245525" cy="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61513" y="3387388"/>
            <a:ext cx="245525" cy="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97125" y="3303440"/>
            <a:ext cx="434175" cy="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08600" y="3324875"/>
            <a:ext cx="378475" cy="3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85299" y="3331275"/>
            <a:ext cx="378500" cy="3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81500" y="3324850"/>
            <a:ext cx="378500" cy="3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/>
        </p:nvSpPr>
        <p:spPr>
          <a:xfrm>
            <a:off x="2147350" y="408225"/>
            <a:ext cx="1982700" cy="161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7088182" y="425225"/>
            <a:ext cx="1596600" cy="23451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17"/>
          <p:cNvPicPr preferRelativeResize="0"/>
          <p:nvPr/>
        </p:nvPicPr>
        <p:blipFill rotWithShape="1">
          <a:blip r:embed="rId3">
            <a:alphaModFix/>
          </a:blip>
          <a:srcRect b="13985"/>
          <a:stretch/>
        </p:blipFill>
        <p:spPr>
          <a:xfrm>
            <a:off x="6815425" y="2873075"/>
            <a:ext cx="1824050" cy="186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7"/>
          <p:cNvSpPr/>
          <p:nvPr/>
        </p:nvSpPr>
        <p:spPr>
          <a:xfrm>
            <a:off x="4499150" y="2361000"/>
            <a:ext cx="2407500" cy="2017200"/>
          </a:xfrm>
          <a:prstGeom prst="wedgeRoundRectCallout">
            <a:avLst>
              <a:gd name="adj1" fmla="val 59863"/>
              <a:gd name="adj2" fmla="val 1951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Montserrat"/>
                <a:ea typeface="Montserrat"/>
                <a:cs typeface="Montserrat"/>
                <a:sym typeface="Montserrat"/>
              </a:rPr>
              <a:t>I'm glad to hear that. However, I noticed that you've been putting in quite a lot of hours lately, and your meeting schedule seems pretty packed. How are you handling your current workload?</a:t>
            </a:r>
            <a:endParaRPr sz="1200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7238307" y="833425"/>
            <a:ext cx="1301400" cy="3786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Exact Reasons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7238307" y="1527389"/>
            <a:ext cx="1301400" cy="3786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Urgent Attention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14" name="Google Shape;214;p17"/>
          <p:cNvGrpSpPr/>
          <p:nvPr/>
        </p:nvGrpSpPr>
        <p:grpSpPr>
          <a:xfrm>
            <a:off x="537850" y="12475"/>
            <a:ext cx="8068309" cy="364913"/>
            <a:chOff x="537850" y="12475"/>
            <a:chExt cx="8068309" cy="364913"/>
          </a:xfrm>
        </p:grpSpPr>
        <p:sp>
          <p:nvSpPr>
            <p:cNvPr id="215" name="Google Shape;215;p17"/>
            <p:cNvSpPr/>
            <p:nvPr/>
          </p:nvSpPr>
          <p:spPr>
            <a:xfrm>
              <a:off x="537850" y="12475"/>
              <a:ext cx="8068309" cy="321310"/>
            </a:xfrm>
            <a:custGeom>
              <a:avLst/>
              <a:gdLst/>
              <a:ahLst/>
              <a:cxnLst/>
              <a:rect l="l" t="t" r="r" b="b"/>
              <a:pathLst>
                <a:path w="8068309" h="321310" extrusionOk="0">
                  <a:moveTo>
                    <a:pt x="8068199" y="0"/>
                  </a:moveTo>
                  <a:lnTo>
                    <a:pt x="8068199" y="320850"/>
                  </a:lnTo>
                  <a:lnTo>
                    <a:pt x="0" y="320850"/>
                  </a:ln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1532088" y="122988"/>
              <a:ext cx="6079800" cy="254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9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Our Solution</a:t>
              </a:r>
              <a:endPara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7" name="Google Shape;217;p17"/>
          <p:cNvSpPr/>
          <p:nvPr/>
        </p:nvSpPr>
        <p:spPr>
          <a:xfrm>
            <a:off x="7238307" y="2205025"/>
            <a:ext cx="1301400" cy="3786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HR Involvement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8" name="Google Shape;218;p17"/>
          <p:cNvCxnSpPr>
            <a:stCxn id="212" idx="2"/>
            <a:endCxn id="213" idx="0"/>
          </p:cNvCxnSpPr>
          <p:nvPr/>
        </p:nvCxnSpPr>
        <p:spPr>
          <a:xfrm>
            <a:off x="7889007" y="1212025"/>
            <a:ext cx="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17"/>
          <p:cNvCxnSpPr>
            <a:stCxn id="213" idx="2"/>
            <a:endCxn id="217" idx="0"/>
          </p:cNvCxnSpPr>
          <p:nvPr/>
        </p:nvCxnSpPr>
        <p:spPr>
          <a:xfrm>
            <a:off x="7889007" y="1905989"/>
            <a:ext cx="0" cy="29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17"/>
          <p:cNvSpPr/>
          <p:nvPr/>
        </p:nvSpPr>
        <p:spPr>
          <a:xfrm>
            <a:off x="2226700" y="1006087"/>
            <a:ext cx="1824000" cy="4248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Flagged</a:t>
            </a:r>
            <a:endParaRPr sz="1000" b="1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17"/>
          <p:cNvSpPr/>
          <p:nvPr/>
        </p:nvSpPr>
        <p:spPr>
          <a:xfrm>
            <a:off x="2226700" y="1560046"/>
            <a:ext cx="1824000" cy="4248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Unflagged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382575" y="577625"/>
            <a:ext cx="1596600" cy="3754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532707" y="985825"/>
            <a:ext cx="1301400" cy="3786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Trained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532707" y="1675702"/>
            <a:ext cx="1301400" cy="3786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Employee Exclusive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5" name="Google Shape;225;p17"/>
          <p:cNvCxnSpPr>
            <a:stCxn id="223" idx="2"/>
            <a:endCxn id="224" idx="0"/>
          </p:cNvCxnSpPr>
          <p:nvPr/>
        </p:nvCxnSpPr>
        <p:spPr>
          <a:xfrm>
            <a:off x="1183407" y="1364425"/>
            <a:ext cx="0" cy="31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17"/>
          <p:cNvCxnSpPr>
            <a:stCxn id="224" idx="2"/>
            <a:endCxn id="227" idx="0"/>
          </p:cNvCxnSpPr>
          <p:nvPr/>
        </p:nvCxnSpPr>
        <p:spPr>
          <a:xfrm>
            <a:off x="1183407" y="2054302"/>
            <a:ext cx="0" cy="29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17"/>
          <p:cNvCxnSpPr>
            <a:stCxn id="222" idx="0"/>
            <a:endCxn id="220" idx="2"/>
          </p:cNvCxnSpPr>
          <p:nvPr/>
        </p:nvCxnSpPr>
        <p:spPr>
          <a:xfrm rot="-5400000" flipH="1">
            <a:off x="1383375" y="375125"/>
            <a:ext cx="640800" cy="1045800"/>
          </a:xfrm>
          <a:prstGeom prst="bentConnector4">
            <a:avLst>
              <a:gd name="adj1" fmla="val -26436"/>
              <a:gd name="adj2" fmla="val 881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oval" w="med" len="med"/>
          </a:ln>
        </p:spPr>
      </p:cxnSp>
      <p:sp>
        <p:nvSpPr>
          <p:cNvPr id="229" name="Google Shape;229;p17"/>
          <p:cNvSpPr/>
          <p:nvPr/>
        </p:nvSpPr>
        <p:spPr>
          <a:xfrm>
            <a:off x="532700" y="3006425"/>
            <a:ext cx="1301400" cy="525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Generates Average Mood Report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" name="Google Shape;230;p17"/>
          <p:cNvSpPr/>
          <p:nvPr/>
        </p:nvSpPr>
        <p:spPr>
          <a:xfrm>
            <a:off x="517344" y="3739033"/>
            <a:ext cx="1301400" cy="3786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Quality Talks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532707" y="2365589"/>
            <a:ext cx="1301400" cy="3786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Suggests Required Steps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32" name="Google Shape;232;p17"/>
          <p:cNvCxnSpPr>
            <a:endCxn id="229" idx="0"/>
          </p:cNvCxnSpPr>
          <p:nvPr/>
        </p:nvCxnSpPr>
        <p:spPr>
          <a:xfrm>
            <a:off x="1183400" y="2759525"/>
            <a:ext cx="0" cy="24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17"/>
          <p:cNvCxnSpPr>
            <a:stCxn id="229" idx="2"/>
          </p:cNvCxnSpPr>
          <p:nvPr/>
        </p:nvCxnSpPr>
        <p:spPr>
          <a:xfrm>
            <a:off x="1183400" y="3531425"/>
            <a:ext cx="0" cy="21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17"/>
          <p:cNvSpPr/>
          <p:nvPr/>
        </p:nvSpPr>
        <p:spPr>
          <a:xfrm>
            <a:off x="2575313" y="2070711"/>
            <a:ext cx="1431600" cy="2656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2651182" y="2592530"/>
            <a:ext cx="1288200" cy="37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Notifies HR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2651175" y="3083661"/>
            <a:ext cx="1288200" cy="4608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Emotionally Intelligent Answers 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2624257" y="3665392"/>
            <a:ext cx="1288200" cy="37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Push notifications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2624251" y="4156523"/>
            <a:ext cx="1288200" cy="37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Wellness Tips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39" name="Google Shape;239;p17"/>
          <p:cNvCxnSpPr>
            <a:stCxn id="240" idx="1"/>
            <a:endCxn id="222" idx="2"/>
          </p:cNvCxnSpPr>
          <p:nvPr/>
        </p:nvCxnSpPr>
        <p:spPr>
          <a:xfrm flipH="1">
            <a:off x="1180915" y="2288326"/>
            <a:ext cx="1495500" cy="2044200"/>
          </a:xfrm>
          <a:prstGeom prst="bentConnector4">
            <a:avLst>
              <a:gd name="adj1" fmla="val 23311"/>
              <a:gd name="adj2" fmla="val 11164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oval" w="med" len="med"/>
          </a:ln>
        </p:spPr>
      </p:cxnSp>
      <p:sp>
        <p:nvSpPr>
          <p:cNvPr id="241" name="Google Shape;241;p17"/>
          <p:cNvSpPr/>
          <p:nvPr/>
        </p:nvSpPr>
        <p:spPr>
          <a:xfrm>
            <a:off x="2043" y="4882471"/>
            <a:ext cx="9144000" cy="2742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61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</a:t>
            </a:r>
            <a:endParaRPr sz="11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7"/>
          <p:cNvSpPr/>
          <p:nvPr/>
        </p:nvSpPr>
        <p:spPr>
          <a:xfrm>
            <a:off x="5029200" y="4882596"/>
            <a:ext cx="1714500" cy="2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60752" y="4864966"/>
            <a:ext cx="1554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2829549" y="48649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Naive Approach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5360745" y="48512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sz="1800" b="1">
              <a:solidFill>
                <a:srgbClr val="6AA84F"/>
              </a:solidFill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7891941" y="4841159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7" name="Google Shape;247;p17" title="Screenshot 2025-04-06 at 18.35.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50" y="64625"/>
            <a:ext cx="80954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 title="Screenshot 2025-04-06 at 18.39.3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0463" y="64625"/>
            <a:ext cx="621538" cy="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7"/>
          <p:cNvSpPr txBox="1"/>
          <p:nvPr/>
        </p:nvSpPr>
        <p:spPr>
          <a:xfrm>
            <a:off x="4603050" y="760225"/>
            <a:ext cx="2291100" cy="424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Collects mood updates to monitor emotional well-being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17"/>
          <p:cNvSpPr txBox="1"/>
          <p:nvPr/>
        </p:nvSpPr>
        <p:spPr>
          <a:xfrm>
            <a:off x="573800" y="687375"/>
            <a:ext cx="1219200" cy="213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AI Chatbot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7"/>
          <p:cNvSpPr txBox="1"/>
          <p:nvPr/>
        </p:nvSpPr>
        <p:spPr>
          <a:xfrm>
            <a:off x="2676415" y="2183926"/>
            <a:ext cx="1237800" cy="208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Measures Take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1" name="Google Shape;251;p17"/>
          <p:cNvCxnSpPr/>
          <p:nvPr/>
        </p:nvCxnSpPr>
        <p:spPr>
          <a:xfrm rot="10800000" flipH="1">
            <a:off x="6057525" y="4749825"/>
            <a:ext cx="3067500" cy="30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17"/>
          <p:cNvCxnSpPr>
            <a:stCxn id="221" idx="6"/>
            <a:endCxn id="249" idx="1"/>
          </p:cNvCxnSpPr>
          <p:nvPr/>
        </p:nvCxnSpPr>
        <p:spPr>
          <a:xfrm rot="10800000" flipH="1">
            <a:off x="4050700" y="972646"/>
            <a:ext cx="552300" cy="7998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17"/>
          <p:cNvSpPr txBox="1"/>
          <p:nvPr/>
        </p:nvSpPr>
        <p:spPr>
          <a:xfrm>
            <a:off x="4603050" y="1261700"/>
            <a:ext cx="2291100" cy="424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Offering tips to boost their mood and enhance overall wellbeing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17"/>
          <p:cNvSpPr txBox="1"/>
          <p:nvPr/>
        </p:nvSpPr>
        <p:spPr>
          <a:xfrm>
            <a:off x="4603050" y="1763175"/>
            <a:ext cx="2291100" cy="424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Responds empathetically based on user sentiment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5" name="Google Shape;255;p17"/>
          <p:cNvCxnSpPr>
            <a:stCxn id="221" idx="6"/>
            <a:endCxn id="253" idx="1"/>
          </p:cNvCxnSpPr>
          <p:nvPr/>
        </p:nvCxnSpPr>
        <p:spPr>
          <a:xfrm rot="10800000" flipH="1">
            <a:off x="4050700" y="1474246"/>
            <a:ext cx="552300" cy="2982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6" name="Google Shape;256;p17"/>
          <p:cNvCxnSpPr>
            <a:stCxn id="221" idx="6"/>
            <a:endCxn id="254" idx="1"/>
          </p:cNvCxnSpPr>
          <p:nvPr/>
        </p:nvCxnSpPr>
        <p:spPr>
          <a:xfrm>
            <a:off x="4050700" y="1772446"/>
            <a:ext cx="552300" cy="2031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7" name="Google Shape;25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025" y="4482775"/>
            <a:ext cx="378500" cy="37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17"/>
          <p:cNvCxnSpPr/>
          <p:nvPr/>
        </p:nvCxnSpPr>
        <p:spPr>
          <a:xfrm rot="10800000" flipH="1">
            <a:off x="-7700" y="4795750"/>
            <a:ext cx="58566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9" name="Google Shape;259;p17"/>
          <p:cNvSpPr txBox="1"/>
          <p:nvPr/>
        </p:nvSpPr>
        <p:spPr>
          <a:xfrm>
            <a:off x="7267565" y="544802"/>
            <a:ext cx="1237800" cy="208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Intense Tracking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17"/>
          <p:cNvSpPr txBox="1"/>
          <p:nvPr/>
        </p:nvSpPr>
        <p:spPr>
          <a:xfrm>
            <a:off x="2223721" y="512125"/>
            <a:ext cx="1824000" cy="364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Employee Classifier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" name="Google Shape;261;p17"/>
          <p:cNvCxnSpPr>
            <a:stCxn id="259" idx="1"/>
          </p:cNvCxnSpPr>
          <p:nvPr/>
        </p:nvCxnSpPr>
        <p:spPr>
          <a:xfrm flipH="1">
            <a:off x="4010765" y="649202"/>
            <a:ext cx="3256800" cy="535800"/>
          </a:xfrm>
          <a:prstGeom prst="bentConnector3">
            <a:avLst>
              <a:gd name="adj1" fmla="val 936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9"/>
          <p:cNvGrpSpPr/>
          <p:nvPr/>
        </p:nvGrpSpPr>
        <p:grpSpPr>
          <a:xfrm>
            <a:off x="537850" y="12475"/>
            <a:ext cx="8068309" cy="378488"/>
            <a:chOff x="537850" y="12475"/>
            <a:chExt cx="8068309" cy="378488"/>
          </a:xfrm>
        </p:grpSpPr>
        <p:sp>
          <p:nvSpPr>
            <p:cNvPr id="324" name="Google Shape;324;p19"/>
            <p:cNvSpPr/>
            <p:nvPr/>
          </p:nvSpPr>
          <p:spPr>
            <a:xfrm>
              <a:off x="537850" y="12475"/>
              <a:ext cx="8068309" cy="321310"/>
            </a:xfrm>
            <a:custGeom>
              <a:avLst/>
              <a:gdLst/>
              <a:ahLst/>
              <a:cxnLst/>
              <a:rect l="l" t="t" r="r" b="b"/>
              <a:pathLst>
                <a:path w="8068309" h="321310" extrusionOk="0">
                  <a:moveTo>
                    <a:pt x="8068199" y="0"/>
                  </a:moveTo>
                  <a:lnTo>
                    <a:pt x="8068199" y="320850"/>
                  </a:lnTo>
                  <a:lnTo>
                    <a:pt x="0" y="320850"/>
                  </a:ln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19"/>
            <p:cNvSpPr txBox="1"/>
            <p:nvPr/>
          </p:nvSpPr>
          <p:spPr>
            <a:xfrm>
              <a:off x="1575400" y="136563"/>
              <a:ext cx="6079800" cy="254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9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 Architecture and ER Diagram</a:t>
              </a:r>
              <a:endPara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26" name="Google Shape;326;p19" title="Screenshot 2025-04-06 at 18.35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0" y="64625"/>
            <a:ext cx="80954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9" title="Screenshot 2025-04-06 at 18.39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463" y="64625"/>
            <a:ext cx="621538" cy="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9"/>
          <p:cNvSpPr/>
          <p:nvPr/>
        </p:nvSpPr>
        <p:spPr>
          <a:xfrm>
            <a:off x="-7" y="4882596"/>
            <a:ext cx="9144000" cy="2742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61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</a:t>
            </a:r>
            <a:endParaRPr sz="11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5029200" y="4882596"/>
            <a:ext cx="1714500" cy="2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9"/>
          <p:cNvSpPr txBox="1"/>
          <p:nvPr/>
        </p:nvSpPr>
        <p:spPr>
          <a:xfrm>
            <a:off x="60752" y="4864966"/>
            <a:ext cx="1554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2829549" y="48649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Naive Approach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2" name="Google Shape;332;p19"/>
          <p:cNvSpPr txBox="1"/>
          <p:nvPr/>
        </p:nvSpPr>
        <p:spPr>
          <a:xfrm>
            <a:off x="5360745" y="484114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sz="1800" b="1">
              <a:solidFill>
                <a:srgbClr val="6AA84F"/>
              </a:solidFill>
            </a:endParaRPr>
          </a:p>
        </p:txBody>
      </p:sp>
      <p:sp>
        <p:nvSpPr>
          <p:cNvPr id="333" name="Google Shape;333;p19"/>
          <p:cNvSpPr txBox="1"/>
          <p:nvPr/>
        </p:nvSpPr>
        <p:spPr>
          <a:xfrm>
            <a:off x="7891941" y="4841159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34" name="Google Shape;334;p19"/>
          <p:cNvCxnSpPr/>
          <p:nvPr/>
        </p:nvCxnSpPr>
        <p:spPr>
          <a:xfrm rot="10800000" flipH="1">
            <a:off x="-7700" y="4795750"/>
            <a:ext cx="58566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19"/>
          <p:cNvCxnSpPr/>
          <p:nvPr/>
        </p:nvCxnSpPr>
        <p:spPr>
          <a:xfrm rot="10800000" flipH="1">
            <a:off x="6057525" y="4749825"/>
            <a:ext cx="3067500" cy="30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36" name="Google Shape;3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025" y="4482775"/>
            <a:ext cx="378500" cy="3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 title="WhatsApp Image 2025-04-08 at 00.26.46_8f038503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0300" y="424400"/>
            <a:ext cx="4359942" cy="222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8" name="Google Shape;33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0" y="543363"/>
            <a:ext cx="4193170" cy="40999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9" name="Google Shape;339;p19"/>
          <p:cNvSpPr/>
          <p:nvPr/>
        </p:nvSpPr>
        <p:spPr>
          <a:xfrm>
            <a:off x="6816060" y="3131487"/>
            <a:ext cx="2306400" cy="13200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User Registration &amp; Login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Daily Activity Monitoring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Real-Time Communication Logs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Employee Sentiment Analysis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Reward Allocation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Performance Aggregation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19"/>
          <p:cNvSpPr/>
          <p:nvPr/>
        </p:nvSpPr>
        <p:spPr>
          <a:xfrm>
            <a:off x="6814275" y="2679094"/>
            <a:ext cx="2310600" cy="452400"/>
          </a:xfrm>
          <a:prstGeom prst="roundRect">
            <a:avLst>
              <a:gd name="adj" fmla="val 0"/>
            </a:avLst>
          </a:prstGeom>
          <a:solidFill>
            <a:srgbClr val="638B4D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Employee Engagement 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19"/>
          <p:cNvSpPr/>
          <p:nvPr/>
        </p:nvSpPr>
        <p:spPr>
          <a:xfrm>
            <a:off x="4330890" y="3146637"/>
            <a:ext cx="2394000" cy="12897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Users access the dashboard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Backend handles logic and AI requests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Sentiment is processed via LLMs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Data is stored in PostgreSQL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Hosted and deployed on cloud infrastructure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19"/>
          <p:cNvSpPr/>
          <p:nvPr/>
        </p:nvSpPr>
        <p:spPr>
          <a:xfrm>
            <a:off x="4335141" y="2679094"/>
            <a:ext cx="2398500" cy="452400"/>
          </a:xfrm>
          <a:prstGeom prst="roundRect">
            <a:avLst>
              <a:gd name="adj" fmla="val 0"/>
            </a:avLst>
          </a:prstGeom>
          <a:solidFill>
            <a:srgbClr val="638B4D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0"/>
          <p:cNvGrpSpPr/>
          <p:nvPr/>
        </p:nvGrpSpPr>
        <p:grpSpPr>
          <a:xfrm>
            <a:off x="537850" y="12475"/>
            <a:ext cx="8068309" cy="378488"/>
            <a:chOff x="537850" y="12475"/>
            <a:chExt cx="8068309" cy="378488"/>
          </a:xfrm>
        </p:grpSpPr>
        <p:sp>
          <p:nvSpPr>
            <p:cNvPr id="348" name="Google Shape;348;p20"/>
            <p:cNvSpPr/>
            <p:nvPr/>
          </p:nvSpPr>
          <p:spPr>
            <a:xfrm>
              <a:off x="537850" y="12475"/>
              <a:ext cx="8068309" cy="321310"/>
            </a:xfrm>
            <a:custGeom>
              <a:avLst/>
              <a:gdLst/>
              <a:ahLst/>
              <a:cxnLst/>
              <a:rect l="l" t="t" r="r" b="b"/>
              <a:pathLst>
                <a:path w="8068309" h="321310" extrusionOk="0">
                  <a:moveTo>
                    <a:pt x="8068199" y="0"/>
                  </a:moveTo>
                  <a:lnTo>
                    <a:pt x="8068199" y="320850"/>
                  </a:lnTo>
                  <a:lnTo>
                    <a:pt x="0" y="320850"/>
                  </a:ln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20"/>
            <p:cNvSpPr txBox="1"/>
            <p:nvPr/>
          </p:nvSpPr>
          <p:spPr>
            <a:xfrm>
              <a:off x="1575400" y="136563"/>
              <a:ext cx="6079800" cy="254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9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Processing</a:t>
              </a:r>
              <a:endPara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51" name="Google Shape;351;p20" title="Screenshot 2025-04-06 at 18.35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0" y="64625"/>
            <a:ext cx="80954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0" title="Screenshot 2025-04-06 at 18.39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463" y="64625"/>
            <a:ext cx="621538" cy="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0"/>
          <p:cNvSpPr/>
          <p:nvPr/>
        </p:nvSpPr>
        <p:spPr>
          <a:xfrm>
            <a:off x="-7" y="4882596"/>
            <a:ext cx="9144000" cy="2742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61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</a:t>
            </a:r>
            <a:endParaRPr sz="11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20"/>
          <p:cNvSpPr/>
          <p:nvPr/>
        </p:nvSpPr>
        <p:spPr>
          <a:xfrm>
            <a:off x="5029200" y="4882596"/>
            <a:ext cx="1714500" cy="2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0"/>
          <p:cNvSpPr txBox="1"/>
          <p:nvPr/>
        </p:nvSpPr>
        <p:spPr>
          <a:xfrm>
            <a:off x="60752" y="4864966"/>
            <a:ext cx="1554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56" name="Google Shape;356;p20"/>
          <p:cNvSpPr txBox="1"/>
          <p:nvPr/>
        </p:nvSpPr>
        <p:spPr>
          <a:xfrm>
            <a:off x="2829549" y="48649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Naive Approach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57" name="Google Shape;357;p20"/>
          <p:cNvSpPr txBox="1"/>
          <p:nvPr/>
        </p:nvSpPr>
        <p:spPr>
          <a:xfrm>
            <a:off x="5360745" y="484114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sz="1800" b="1">
              <a:solidFill>
                <a:srgbClr val="6AA84F"/>
              </a:solidFill>
            </a:endParaRPr>
          </a:p>
        </p:txBody>
      </p:sp>
      <p:sp>
        <p:nvSpPr>
          <p:cNvPr id="358" name="Google Shape;358;p20"/>
          <p:cNvSpPr txBox="1"/>
          <p:nvPr/>
        </p:nvSpPr>
        <p:spPr>
          <a:xfrm>
            <a:off x="7891941" y="4841159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59" name="Google Shape;359;p20"/>
          <p:cNvCxnSpPr/>
          <p:nvPr/>
        </p:nvCxnSpPr>
        <p:spPr>
          <a:xfrm rot="10800000" flipH="1">
            <a:off x="-7700" y="4795750"/>
            <a:ext cx="58566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20"/>
          <p:cNvCxnSpPr/>
          <p:nvPr/>
        </p:nvCxnSpPr>
        <p:spPr>
          <a:xfrm rot="10800000" flipH="1">
            <a:off x="6057525" y="4749825"/>
            <a:ext cx="3067500" cy="30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1" name="Google Shape;361;p20"/>
          <p:cNvSpPr txBox="1"/>
          <p:nvPr/>
        </p:nvSpPr>
        <p:spPr>
          <a:xfrm>
            <a:off x="547904" y="766975"/>
            <a:ext cx="2565300" cy="4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Data Preprocessing</a:t>
            </a:r>
            <a:r>
              <a:rPr lang="en" sz="1100" b="1">
                <a:solidFill>
                  <a:schemeClr val="dk2"/>
                </a:solidFill>
              </a:rPr>
              <a:t> 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362" name="Google Shape;362;p20"/>
          <p:cNvSpPr txBox="1"/>
          <p:nvPr/>
        </p:nvSpPr>
        <p:spPr>
          <a:xfrm rot="402">
            <a:off x="548054" y="1216637"/>
            <a:ext cx="2565000" cy="162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Employees' communication habits &amp; responsiveness reflecting behavior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 patterns include attendance, leave trends, &amp; productivity times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 measured through task completion and output quality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025" y="4482775"/>
            <a:ext cx="378500" cy="3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0"/>
          <p:cNvSpPr/>
          <p:nvPr/>
        </p:nvSpPr>
        <p:spPr>
          <a:xfrm rot="-5400000">
            <a:off x="-736050" y="1552760"/>
            <a:ext cx="1821600" cy="291600"/>
          </a:xfrm>
          <a:prstGeom prst="roundRect">
            <a:avLst>
              <a:gd name="adj" fmla="val 16667"/>
            </a:avLst>
          </a:prstGeom>
          <a:solidFill>
            <a:srgbClr val="78A65A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20"/>
          <p:cNvSpPr/>
          <p:nvPr/>
        </p:nvSpPr>
        <p:spPr>
          <a:xfrm rot="-5400000">
            <a:off x="-718555" y="3610160"/>
            <a:ext cx="1821600" cy="291600"/>
          </a:xfrm>
          <a:prstGeom prst="roundRect">
            <a:avLst>
              <a:gd name="adj" fmla="val 16667"/>
            </a:avLst>
          </a:prstGeom>
          <a:solidFill>
            <a:srgbClr val="78A65A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Models</a:t>
            </a: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547900" y="2992325"/>
            <a:ext cx="2565300" cy="4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Fine Tuning Strategy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3298725" y="2992325"/>
            <a:ext cx="2565300" cy="4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Intelligent Conversation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6040925" y="2992350"/>
            <a:ext cx="2565300" cy="4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Feedback Summarisation 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369" name="Google Shape;369;p20"/>
          <p:cNvSpPr txBox="1"/>
          <p:nvPr/>
        </p:nvSpPr>
        <p:spPr>
          <a:xfrm rot="402">
            <a:off x="3298786" y="1216637"/>
            <a:ext cx="2565000" cy="162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Anomaly score becomes more negative with higher anomaly levels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Higher sensitivity identifies more employees as anomalies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Adjusting sensitivity changes anomaly detection outcomes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 rot="402">
            <a:off x="6049518" y="1216637"/>
            <a:ext cx="2565000" cy="162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SHAP values are computed using a TreeExplainer for the Isolation Forest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Negative SHAP values indicate factors contributing to distress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Focus is placed on these negative values for interpretation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3291104" y="766975"/>
            <a:ext cx="2565300" cy="4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Anomaly Detection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6049343" y="766975"/>
            <a:ext cx="2565300" cy="4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2"/>
                </a:solidFill>
              </a:rPr>
              <a:t>Explainability using SHAP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</a:endParaRPr>
          </a:p>
        </p:txBody>
      </p:sp>
      <p:cxnSp>
        <p:nvCxnSpPr>
          <p:cNvPr id="373" name="Google Shape;373;p20"/>
          <p:cNvCxnSpPr>
            <a:cxnSpLocks/>
            <a:stCxn id="366" idx="2"/>
          </p:cNvCxnSpPr>
          <p:nvPr/>
        </p:nvCxnSpPr>
        <p:spPr>
          <a:xfrm rot="-5400000" flipH="1">
            <a:off x="2269750" y="2979425"/>
            <a:ext cx="140100" cy="1018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20"/>
          <p:cNvCxnSpPr>
            <a:endCxn id="366" idx="2"/>
          </p:cNvCxnSpPr>
          <p:nvPr/>
        </p:nvCxnSpPr>
        <p:spPr>
          <a:xfrm rot="10800000" flipH="1">
            <a:off x="812050" y="3418625"/>
            <a:ext cx="1018500" cy="105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20"/>
          <p:cNvSpPr txBox="1"/>
          <p:nvPr/>
        </p:nvSpPr>
        <p:spPr>
          <a:xfrm>
            <a:off x="545725" y="3566650"/>
            <a:ext cx="1155484" cy="3786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Mistral-7B-Instruct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20"/>
          <p:cNvSpPr txBox="1"/>
          <p:nvPr/>
        </p:nvSpPr>
        <p:spPr>
          <a:xfrm>
            <a:off x="2170450" y="3616663"/>
            <a:ext cx="946200" cy="3786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QLoRA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7" name="Google Shape;377;p20"/>
          <p:cNvCxnSpPr>
            <a:stCxn id="366" idx="2"/>
          </p:cNvCxnSpPr>
          <p:nvPr/>
        </p:nvCxnSpPr>
        <p:spPr>
          <a:xfrm rot="5400000">
            <a:off x="1504600" y="3740975"/>
            <a:ext cx="648300" cy="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20"/>
          <p:cNvSpPr txBox="1"/>
          <p:nvPr/>
        </p:nvSpPr>
        <p:spPr>
          <a:xfrm>
            <a:off x="1069550" y="4193300"/>
            <a:ext cx="1784400" cy="473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HR-Specific Prompt Engineering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20"/>
          <p:cNvSpPr txBox="1"/>
          <p:nvPr/>
        </p:nvSpPr>
        <p:spPr>
          <a:xfrm>
            <a:off x="6354175" y="3456850"/>
            <a:ext cx="2276700" cy="646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Generates HR reports with insights from distressed employee data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1" name="Google Shape;381;p20"/>
          <p:cNvCxnSpPr>
            <a:stCxn id="382" idx="0"/>
            <a:endCxn id="382" idx="0"/>
          </p:cNvCxnSpPr>
          <p:nvPr/>
        </p:nvCxnSpPr>
        <p:spPr>
          <a:xfrm>
            <a:off x="7187713" y="40134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20"/>
          <p:cNvCxnSpPr/>
          <p:nvPr/>
        </p:nvCxnSpPr>
        <p:spPr>
          <a:xfrm>
            <a:off x="3298725" y="3421705"/>
            <a:ext cx="4200" cy="11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20"/>
          <p:cNvCxnSpPr/>
          <p:nvPr/>
        </p:nvCxnSpPr>
        <p:spPr>
          <a:xfrm>
            <a:off x="3297625" y="3710417"/>
            <a:ext cx="2913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7" name="Google Shape;387;p20"/>
          <p:cNvCxnSpPr/>
          <p:nvPr/>
        </p:nvCxnSpPr>
        <p:spPr>
          <a:xfrm>
            <a:off x="3297625" y="4107459"/>
            <a:ext cx="2913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p20"/>
          <p:cNvCxnSpPr/>
          <p:nvPr/>
        </p:nvCxnSpPr>
        <p:spPr>
          <a:xfrm>
            <a:off x="3297625" y="4552282"/>
            <a:ext cx="2913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0" name="Google Shape;390;p20"/>
          <p:cNvCxnSpPr/>
          <p:nvPr/>
        </p:nvCxnSpPr>
        <p:spPr>
          <a:xfrm>
            <a:off x="6037481" y="3426925"/>
            <a:ext cx="0" cy="84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20"/>
          <p:cNvCxnSpPr/>
          <p:nvPr/>
        </p:nvCxnSpPr>
        <p:spPr>
          <a:xfrm>
            <a:off x="6042359" y="3762183"/>
            <a:ext cx="2913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0"/>
          <p:cNvCxnSpPr/>
          <p:nvPr/>
        </p:nvCxnSpPr>
        <p:spPr>
          <a:xfrm>
            <a:off x="6034917" y="4274877"/>
            <a:ext cx="2913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67475E-E818-10D7-5C37-86DCAA445D27}"/>
              </a:ext>
            </a:extLst>
          </p:cNvPr>
          <p:cNvSpPr txBox="1"/>
          <p:nvPr/>
        </p:nvSpPr>
        <p:spPr>
          <a:xfrm>
            <a:off x="3580934" y="3578536"/>
            <a:ext cx="2282947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1100" dirty="0">
                <a:latin typeface="Montserrat"/>
                <a:ea typeface="Montserrat"/>
                <a:cs typeface="Montserrat"/>
                <a:sym typeface="Montserrat"/>
              </a:rPr>
              <a:t>Dynamic Chat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6D520-203D-122A-7474-E38D73886993}"/>
              </a:ext>
            </a:extLst>
          </p:cNvPr>
          <p:cNvSpPr txBox="1"/>
          <p:nvPr/>
        </p:nvSpPr>
        <p:spPr>
          <a:xfrm>
            <a:off x="3591488" y="3980678"/>
            <a:ext cx="2272393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1100" dirty="0">
                <a:latin typeface="Montserrat"/>
                <a:ea typeface="Montserrat"/>
                <a:cs typeface="Montserrat"/>
                <a:sym typeface="Montserrat"/>
              </a:rPr>
              <a:t>Tree-of-Thought Reasoning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FCB4C-1C55-C353-625B-DC9F9BFC2D2D}"/>
              </a:ext>
            </a:extLst>
          </p:cNvPr>
          <p:cNvSpPr txBox="1"/>
          <p:nvPr/>
        </p:nvSpPr>
        <p:spPr>
          <a:xfrm>
            <a:off x="3580934" y="4388683"/>
            <a:ext cx="2320065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Employee Context Generation</a:t>
            </a:r>
            <a:endParaRPr lang="en-IN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26865-7954-34E0-A4CF-0ACBA3DC5879}"/>
              </a:ext>
            </a:extLst>
          </p:cNvPr>
          <p:cNvSpPr/>
          <p:nvPr/>
        </p:nvSpPr>
        <p:spPr>
          <a:xfrm>
            <a:off x="3580935" y="3581837"/>
            <a:ext cx="2282945" cy="2738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2F56E2-3C4B-6577-9FC7-D8731CE8940E}"/>
              </a:ext>
            </a:extLst>
          </p:cNvPr>
          <p:cNvSpPr/>
          <p:nvPr/>
        </p:nvSpPr>
        <p:spPr>
          <a:xfrm>
            <a:off x="3634740" y="3578536"/>
            <a:ext cx="2176780" cy="27381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EF329-8412-2048-7733-1A370D9D407B}"/>
              </a:ext>
            </a:extLst>
          </p:cNvPr>
          <p:cNvSpPr/>
          <p:nvPr/>
        </p:nvSpPr>
        <p:spPr>
          <a:xfrm>
            <a:off x="3625897" y="3996066"/>
            <a:ext cx="2176780" cy="27381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27C340-8324-5566-08BE-15332E4433E4}"/>
              </a:ext>
            </a:extLst>
          </p:cNvPr>
          <p:cNvSpPr/>
          <p:nvPr/>
        </p:nvSpPr>
        <p:spPr>
          <a:xfrm>
            <a:off x="3625897" y="4403792"/>
            <a:ext cx="2176780" cy="27381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67937-41EE-7C3D-7B01-42CA9D73842B}"/>
              </a:ext>
            </a:extLst>
          </p:cNvPr>
          <p:cNvSpPr/>
          <p:nvPr/>
        </p:nvSpPr>
        <p:spPr>
          <a:xfrm>
            <a:off x="546653" y="3574568"/>
            <a:ext cx="1150956" cy="370682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E0F283-47E9-5DBF-ECBD-3F962D2B47B3}"/>
              </a:ext>
            </a:extLst>
          </p:cNvPr>
          <p:cNvSpPr/>
          <p:nvPr/>
        </p:nvSpPr>
        <p:spPr>
          <a:xfrm>
            <a:off x="2169173" y="3619045"/>
            <a:ext cx="947477" cy="372918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7DFF0E-F2E4-F6E6-53C8-C101E7BB1B53}"/>
              </a:ext>
            </a:extLst>
          </p:cNvPr>
          <p:cNvSpPr/>
          <p:nvPr/>
        </p:nvSpPr>
        <p:spPr>
          <a:xfrm>
            <a:off x="1068396" y="4200840"/>
            <a:ext cx="1776054" cy="463498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281457-9595-3C88-4068-EC38FE6B8FD7}"/>
              </a:ext>
            </a:extLst>
          </p:cNvPr>
          <p:cNvSpPr/>
          <p:nvPr/>
        </p:nvSpPr>
        <p:spPr>
          <a:xfrm>
            <a:off x="6354172" y="3458563"/>
            <a:ext cx="2276700" cy="640687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56593-8548-14A7-B2C9-04380DB93BB4}"/>
              </a:ext>
            </a:extLst>
          </p:cNvPr>
          <p:cNvSpPr/>
          <p:nvPr/>
        </p:nvSpPr>
        <p:spPr>
          <a:xfrm>
            <a:off x="6353249" y="4139163"/>
            <a:ext cx="2283243" cy="606762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4544E-50D5-E8DD-14A1-19D8EB58C5A0}"/>
              </a:ext>
            </a:extLst>
          </p:cNvPr>
          <p:cNvSpPr txBox="1"/>
          <p:nvPr/>
        </p:nvSpPr>
        <p:spPr>
          <a:xfrm>
            <a:off x="6341125" y="4208634"/>
            <a:ext cx="2463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Employee Context Generation (output)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"/>
          <p:cNvSpPr/>
          <p:nvPr/>
        </p:nvSpPr>
        <p:spPr>
          <a:xfrm>
            <a:off x="4267350" y="900125"/>
            <a:ext cx="1294200" cy="2126700"/>
          </a:xfrm>
          <a:prstGeom prst="roundRect">
            <a:avLst>
              <a:gd name="adj" fmla="val 0"/>
            </a:avLst>
          </a:prstGeom>
          <a:solidFill>
            <a:srgbClr val="F3F3F3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21"/>
          <p:cNvSpPr txBox="1"/>
          <p:nvPr/>
        </p:nvSpPr>
        <p:spPr>
          <a:xfrm>
            <a:off x="71725" y="3380200"/>
            <a:ext cx="5480700" cy="1106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9" name="Google Shape;399;p21"/>
          <p:cNvGrpSpPr/>
          <p:nvPr/>
        </p:nvGrpSpPr>
        <p:grpSpPr>
          <a:xfrm>
            <a:off x="537850" y="12475"/>
            <a:ext cx="8068309" cy="378488"/>
            <a:chOff x="537850" y="12475"/>
            <a:chExt cx="8068309" cy="378488"/>
          </a:xfrm>
        </p:grpSpPr>
        <p:sp>
          <p:nvSpPr>
            <p:cNvPr id="400" name="Google Shape;400;p21"/>
            <p:cNvSpPr/>
            <p:nvPr/>
          </p:nvSpPr>
          <p:spPr>
            <a:xfrm>
              <a:off x="537850" y="12475"/>
              <a:ext cx="8068309" cy="321310"/>
            </a:xfrm>
            <a:custGeom>
              <a:avLst/>
              <a:gdLst/>
              <a:ahLst/>
              <a:cxnLst/>
              <a:rect l="l" t="t" r="r" b="b"/>
              <a:pathLst>
                <a:path w="8068309" h="321310" extrusionOk="0">
                  <a:moveTo>
                    <a:pt x="8068199" y="0"/>
                  </a:moveTo>
                  <a:lnTo>
                    <a:pt x="8068199" y="320850"/>
                  </a:lnTo>
                  <a:lnTo>
                    <a:pt x="0" y="320850"/>
                  </a:ln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1" name="Google Shape;401;p21"/>
            <p:cNvSpPr txBox="1"/>
            <p:nvPr/>
          </p:nvSpPr>
          <p:spPr>
            <a:xfrm>
              <a:off x="1575400" y="136563"/>
              <a:ext cx="6079800" cy="254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391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Question Surveying &amp; Model Scouting</a:t>
              </a:r>
              <a:endPara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402" name="Google Shape;402;p21" title="Screenshot 2025-04-06 at 18.35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0" y="64625"/>
            <a:ext cx="80954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1" title="Screenshot 2025-04-06 at 18.39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463" y="64625"/>
            <a:ext cx="621538" cy="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1"/>
          <p:cNvSpPr/>
          <p:nvPr/>
        </p:nvSpPr>
        <p:spPr>
          <a:xfrm>
            <a:off x="-7" y="4882596"/>
            <a:ext cx="9144000" cy="2742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61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</a:t>
            </a:r>
            <a:endParaRPr sz="11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21"/>
          <p:cNvSpPr/>
          <p:nvPr/>
        </p:nvSpPr>
        <p:spPr>
          <a:xfrm>
            <a:off x="5029200" y="4882596"/>
            <a:ext cx="1714500" cy="2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1"/>
          <p:cNvSpPr txBox="1"/>
          <p:nvPr/>
        </p:nvSpPr>
        <p:spPr>
          <a:xfrm>
            <a:off x="60752" y="4864966"/>
            <a:ext cx="1554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7" name="Google Shape;407;p21"/>
          <p:cNvSpPr txBox="1"/>
          <p:nvPr/>
        </p:nvSpPr>
        <p:spPr>
          <a:xfrm>
            <a:off x="2829549" y="48649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Naive Approach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8" name="Google Shape;408;p21"/>
          <p:cNvSpPr txBox="1"/>
          <p:nvPr/>
        </p:nvSpPr>
        <p:spPr>
          <a:xfrm>
            <a:off x="5360745" y="484114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sz="1800" b="1">
              <a:solidFill>
                <a:srgbClr val="6AA84F"/>
              </a:solidFill>
            </a:endParaRPr>
          </a:p>
        </p:txBody>
      </p:sp>
      <p:sp>
        <p:nvSpPr>
          <p:cNvPr id="409" name="Google Shape;409;p21"/>
          <p:cNvSpPr txBox="1"/>
          <p:nvPr/>
        </p:nvSpPr>
        <p:spPr>
          <a:xfrm>
            <a:off x="7891941" y="4841159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10" name="Google Shape;410;p21"/>
          <p:cNvCxnSpPr/>
          <p:nvPr/>
        </p:nvCxnSpPr>
        <p:spPr>
          <a:xfrm rot="10800000" flipH="1">
            <a:off x="-7700" y="4795750"/>
            <a:ext cx="58566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21"/>
          <p:cNvCxnSpPr/>
          <p:nvPr/>
        </p:nvCxnSpPr>
        <p:spPr>
          <a:xfrm rot="10800000" flipH="1">
            <a:off x="6057525" y="4749825"/>
            <a:ext cx="3067500" cy="30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12" name="Google Shape;4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025" y="4482775"/>
            <a:ext cx="378500" cy="3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1"/>
          <p:cNvSpPr/>
          <p:nvPr/>
        </p:nvSpPr>
        <p:spPr>
          <a:xfrm>
            <a:off x="71720" y="636004"/>
            <a:ext cx="2018400" cy="2606700"/>
          </a:xfrm>
          <a:prstGeom prst="roundRect">
            <a:avLst>
              <a:gd name="adj" fmla="val 4636"/>
            </a:avLst>
          </a:prstGeom>
          <a:solidFill>
            <a:srgbClr val="EEEEEE"/>
          </a:solidFill>
          <a:ln w="9525" cap="flat" cmpd="sng">
            <a:solidFill>
              <a:srgbClr val="192672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21"/>
          <p:cNvSpPr/>
          <p:nvPr/>
        </p:nvSpPr>
        <p:spPr>
          <a:xfrm>
            <a:off x="71700" y="573925"/>
            <a:ext cx="2018400" cy="4617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Identify at-risk employees through behavioral metrics</a:t>
            </a:r>
            <a:endParaRPr sz="1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21"/>
          <p:cNvSpPr txBox="1"/>
          <p:nvPr/>
        </p:nvSpPr>
        <p:spPr>
          <a:xfrm>
            <a:off x="476643" y="1114737"/>
            <a:ext cx="1512600" cy="275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 Hours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21"/>
          <p:cNvSpPr txBox="1"/>
          <p:nvPr/>
        </p:nvSpPr>
        <p:spPr>
          <a:xfrm>
            <a:off x="476643" y="1461045"/>
            <a:ext cx="1512600" cy="275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Communication load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21"/>
          <p:cNvSpPr txBox="1"/>
          <p:nvPr/>
        </p:nvSpPr>
        <p:spPr>
          <a:xfrm>
            <a:off x="476643" y="1807353"/>
            <a:ext cx="1512600" cy="275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Activity Log consistency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21"/>
          <p:cNvSpPr txBox="1"/>
          <p:nvPr/>
        </p:nvSpPr>
        <p:spPr>
          <a:xfrm>
            <a:off x="476643" y="2153661"/>
            <a:ext cx="1512600" cy="275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Leave patterns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21"/>
          <p:cNvSpPr txBox="1"/>
          <p:nvPr/>
        </p:nvSpPr>
        <p:spPr>
          <a:xfrm>
            <a:off x="476643" y="2499969"/>
            <a:ext cx="1512600" cy="275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Vibe Score trends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21"/>
          <p:cNvSpPr txBox="1"/>
          <p:nvPr/>
        </p:nvSpPr>
        <p:spPr>
          <a:xfrm>
            <a:off x="476643" y="2846277"/>
            <a:ext cx="1512600" cy="275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Reward Point decay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2758990" y="1126270"/>
            <a:ext cx="1387800" cy="53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28575" dir="234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 workload (150+ hrs/month)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21"/>
          <p:cNvSpPr/>
          <p:nvPr/>
        </p:nvSpPr>
        <p:spPr>
          <a:xfrm>
            <a:off x="2758981" y="2663380"/>
            <a:ext cx="1387800" cy="53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28575" dir="234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Abnormal leave patterns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21"/>
          <p:cNvSpPr/>
          <p:nvPr/>
        </p:nvSpPr>
        <p:spPr>
          <a:xfrm>
            <a:off x="2758990" y="1894833"/>
            <a:ext cx="1387800" cy="53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28575" dir="234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 engagement (&lt;70% team comms)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21"/>
          <p:cNvSpPr/>
          <p:nvPr/>
        </p:nvSpPr>
        <p:spPr>
          <a:xfrm>
            <a:off x="2195127" y="573925"/>
            <a:ext cx="239700" cy="2606700"/>
          </a:xfrm>
          <a:prstGeom prst="rightBrace">
            <a:avLst>
              <a:gd name="adj1" fmla="val 50000"/>
              <a:gd name="adj2" fmla="val 500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2485950" y="626424"/>
            <a:ext cx="1660500" cy="328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Flags generated for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21"/>
          <p:cNvSpPr/>
          <p:nvPr/>
        </p:nvSpPr>
        <p:spPr>
          <a:xfrm>
            <a:off x="127967" y="3877643"/>
            <a:ext cx="844800" cy="561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 the cleaned dataset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21"/>
          <p:cNvSpPr txBox="1"/>
          <p:nvPr/>
        </p:nvSpPr>
        <p:spPr>
          <a:xfrm>
            <a:off x="2125476" y="3425441"/>
            <a:ext cx="1373400" cy="262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 flow</a:t>
            </a:r>
            <a:endParaRPr sz="1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21"/>
          <p:cNvSpPr/>
          <p:nvPr/>
        </p:nvSpPr>
        <p:spPr>
          <a:xfrm>
            <a:off x="1019666" y="3877643"/>
            <a:ext cx="844800" cy="561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Calculate Baseline Averages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1911366" y="3877643"/>
            <a:ext cx="844800" cy="561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Select Focus Group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21"/>
          <p:cNvSpPr/>
          <p:nvPr/>
        </p:nvSpPr>
        <p:spPr>
          <a:xfrm>
            <a:off x="2803065" y="3877874"/>
            <a:ext cx="844800" cy="561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Detect Deviations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21"/>
          <p:cNvSpPr/>
          <p:nvPr/>
        </p:nvSpPr>
        <p:spPr>
          <a:xfrm>
            <a:off x="3694764" y="3877874"/>
            <a:ext cx="891300" cy="561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Flag and Summarize Concerns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4633103" y="3877874"/>
            <a:ext cx="844800" cy="561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145D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Generate Questions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52452">
            <a:off x="746846" y="3545555"/>
            <a:ext cx="543827" cy="66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52452">
            <a:off x="1632568" y="3545555"/>
            <a:ext cx="543827" cy="66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52452">
            <a:off x="2479297" y="3550288"/>
            <a:ext cx="543827" cy="66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52452">
            <a:off x="3447942" y="3554583"/>
            <a:ext cx="543827" cy="66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52452">
            <a:off x="4333665" y="3554583"/>
            <a:ext cx="543827" cy="660803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1"/>
          <p:cNvSpPr/>
          <p:nvPr/>
        </p:nvSpPr>
        <p:spPr>
          <a:xfrm>
            <a:off x="5682092" y="1241352"/>
            <a:ext cx="1525500" cy="3948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Model size : 7.24B params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Tensor type : BF16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21"/>
          <p:cNvSpPr/>
          <p:nvPr/>
        </p:nvSpPr>
        <p:spPr>
          <a:xfrm>
            <a:off x="5680898" y="997801"/>
            <a:ext cx="1528500" cy="243600"/>
          </a:xfrm>
          <a:prstGeom prst="roundRect">
            <a:avLst>
              <a:gd name="adj" fmla="val 0"/>
            </a:avLst>
          </a:prstGeom>
          <a:solidFill>
            <a:srgbClr val="6AA84F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Transformers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21"/>
          <p:cNvSpPr/>
          <p:nvPr/>
        </p:nvSpPr>
        <p:spPr>
          <a:xfrm>
            <a:off x="6423445" y="497725"/>
            <a:ext cx="1783500" cy="3948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Scouting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21"/>
          <p:cNvSpPr/>
          <p:nvPr/>
        </p:nvSpPr>
        <p:spPr>
          <a:xfrm>
            <a:off x="7415459" y="1216805"/>
            <a:ext cx="1543500" cy="3948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Model size : 6.74B params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Tensor type : FP16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21"/>
          <p:cNvSpPr/>
          <p:nvPr/>
        </p:nvSpPr>
        <p:spPr>
          <a:xfrm>
            <a:off x="7418206" y="997801"/>
            <a:ext cx="1547100" cy="243600"/>
          </a:xfrm>
          <a:prstGeom prst="roundRect">
            <a:avLst>
              <a:gd name="adj" fmla="val 0"/>
            </a:avLst>
          </a:prstGeom>
          <a:solidFill>
            <a:srgbClr val="6AA84F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Llama 2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3" name="Google Shape;443;p21"/>
          <p:cNvCxnSpPr>
            <a:stCxn id="440" idx="2"/>
          </p:cNvCxnSpPr>
          <p:nvPr/>
        </p:nvCxnSpPr>
        <p:spPr>
          <a:xfrm>
            <a:off x="7315195" y="892525"/>
            <a:ext cx="1800" cy="2715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21"/>
          <p:cNvCxnSpPr/>
          <p:nvPr/>
        </p:nvCxnSpPr>
        <p:spPr>
          <a:xfrm>
            <a:off x="7209488" y="1158250"/>
            <a:ext cx="211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3C47D"/>
            </a:solidFill>
            <a:prstDash val="dash"/>
            <a:round/>
            <a:headEnd type="oval" w="med" len="med"/>
            <a:tailEnd type="oval" w="med" len="med"/>
          </a:ln>
        </p:spPr>
      </p:cxnSp>
      <p:pic>
        <p:nvPicPr>
          <p:cNvPr id="445" name="Google Shape;44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1500" y="1784120"/>
            <a:ext cx="1646551" cy="27027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6" name="Google Shape;44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713" y="1154502"/>
            <a:ext cx="211800" cy="22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7750" y="1497773"/>
            <a:ext cx="221730" cy="2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7739" y="2194835"/>
            <a:ext cx="221731" cy="2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0324" y="2538470"/>
            <a:ext cx="211800" cy="22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11044" y="2141212"/>
            <a:ext cx="1543433" cy="15814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1" name="Google Shape;451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11045" y="3872879"/>
            <a:ext cx="1546948" cy="5590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2" name="Google Shape;452;p21"/>
          <p:cNvSpPr txBox="1"/>
          <p:nvPr/>
        </p:nvSpPr>
        <p:spPr>
          <a:xfrm>
            <a:off x="7411044" y="1772935"/>
            <a:ext cx="1543500" cy="28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Context length: 4k tokens.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Optimized for reasoning and safety.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21"/>
          <p:cNvSpPr txBox="1"/>
          <p:nvPr/>
        </p:nvSpPr>
        <p:spPr>
          <a:xfrm>
            <a:off x="4311153" y="938125"/>
            <a:ext cx="1206600" cy="764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Concurrency is being handled </a:t>
            </a:r>
            <a:endParaRPr sz="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54" name="Google Shape;454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48536" y="1925700"/>
            <a:ext cx="1081200" cy="10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154900" y="2889450"/>
            <a:ext cx="221725" cy="2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7748" y="1852888"/>
            <a:ext cx="221725" cy="2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410475" y="2024975"/>
            <a:ext cx="262500" cy="2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0800000" flipH="1">
            <a:off x="2410475" y="1307500"/>
            <a:ext cx="262500" cy="2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398251" y="2798549"/>
            <a:ext cx="240150" cy="24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22"/>
          <p:cNvGrpSpPr/>
          <p:nvPr/>
        </p:nvGrpSpPr>
        <p:grpSpPr>
          <a:xfrm>
            <a:off x="537850" y="12475"/>
            <a:ext cx="8068309" cy="378488"/>
            <a:chOff x="537850" y="12475"/>
            <a:chExt cx="8068309" cy="378488"/>
          </a:xfrm>
        </p:grpSpPr>
        <p:sp>
          <p:nvSpPr>
            <p:cNvPr id="465" name="Google Shape;465;p22"/>
            <p:cNvSpPr/>
            <p:nvPr/>
          </p:nvSpPr>
          <p:spPr>
            <a:xfrm>
              <a:off x="537850" y="12475"/>
              <a:ext cx="8068309" cy="321310"/>
            </a:xfrm>
            <a:custGeom>
              <a:avLst/>
              <a:gdLst/>
              <a:ahLst/>
              <a:cxnLst/>
              <a:rect l="l" t="t" r="r" b="b"/>
              <a:pathLst>
                <a:path w="8068309" h="321310" extrusionOk="0">
                  <a:moveTo>
                    <a:pt x="8068199" y="0"/>
                  </a:moveTo>
                  <a:lnTo>
                    <a:pt x="8068199" y="320850"/>
                  </a:lnTo>
                  <a:lnTo>
                    <a:pt x="0" y="320850"/>
                  </a:ln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6" name="Google Shape;466;p22"/>
            <p:cNvSpPr txBox="1"/>
            <p:nvPr/>
          </p:nvSpPr>
          <p:spPr>
            <a:xfrm>
              <a:off x="1575400" y="136563"/>
              <a:ext cx="6079800" cy="254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9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Chatbot and Features</a:t>
              </a:r>
              <a:endPara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468" name="Google Shape;468;p22" title="Screenshot 2025-04-06 at 18.35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0" y="64625"/>
            <a:ext cx="80954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2" title="Screenshot 2025-04-06 at 18.39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463" y="64625"/>
            <a:ext cx="621538" cy="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2"/>
          <p:cNvSpPr/>
          <p:nvPr/>
        </p:nvSpPr>
        <p:spPr>
          <a:xfrm>
            <a:off x="-7" y="4882596"/>
            <a:ext cx="9144000" cy="2742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61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</a:t>
            </a:r>
            <a:endParaRPr sz="11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22"/>
          <p:cNvSpPr/>
          <p:nvPr/>
        </p:nvSpPr>
        <p:spPr>
          <a:xfrm>
            <a:off x="5029200" y="4882596"/>
            <a:ext cx="1714500" cy="2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2"/>
          <p:cNvSpPr txBox="1"/>
          <p:nvPr/>
        </p:nvSpPr>
        <p:spPr>
          <a:xfrm>
            <a:off x="60752" y="4864966"/>
            <a:ext cx="1554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22"/>
          <p:cNvSpPr txBox="1"/>
          <p:nvPr/>
        </p:nvSpPr>
        <p:spPr>
          <a:xfrm>
            <a:off x="2829549" y="48649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Naive Approach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22"/>
          <p:cNvSpPr txBox="1"/>
          <p:nvPr/>
        </p:nvSpPr>
        <p:spPr>
          <a:xfrm>
            <a:off x="5360745" y="484114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sz="1800"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22"/>
          <p:cNvSpPr txBox="1"/>
          <p:nvPr/>
        </p:nvSpPr>
        <p:spPr>
          <a:xfrm>
            <a:off x="7891941" y="4841159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488" y="1685125"/>
            <a:ext cx="4205023" cy="2909836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  <a:effectLst>
            <a:outerShdw blurRad="85725" dist="85725" dir="2580000" algn="bl" rotWithShape="0">
              <a:srgbClr val="000000">
                <a:alpha val="22000"/>
              </a:srgbClr>
            </a:outerShdw>
          </a:effectLst>
        </p:spPr>
      </p:pic>
      <p:sp>
        <p:nvSpPr>
          <p:cNvPr id="477" name="Google Shape;477;p22"/>
          <p:cNvSpPr txBox="1"/>
          <p:nvPr/>
        </p:nvSpPr>
        <p:spPr>
          <a:xfrm rot="5400000">
            <a:off x="230350" y="1319175"/>
            <a:ext cx="30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78" name="Google Shape;478;p22"/>
          <p:cNvSpPr/>
          <p:nvPr/>
        </p:nvSpPr>
        <p:spPr>
          <a:xfrm>
            <a:off x="537850" y="555525"/>
            <a:ext cx="2214600" cy="67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Taking employee mood overview each alternate day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22"/>
          <p:cNvSpPr/>
          <p:nvPr/>
        </p:nvSpPr>
        <p:spPr>
          <a:xfrm>
            <a:off x="6318875" y="534625"/>
            <a:ext cx="2214600" cy="67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Notifies HR of declining employee mental health.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0" name="Google Shape;48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3313" y="736075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3813" y="736075"/>
            <a:ext cx="274200" cy="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/>
          <p:nvPr/>
        </p:nvSpPr>
        <p:spPr>
          <a:xfrm>
            <a:off x="3428363" y="534625"/>
            <a:ext cx="2214600" cy="67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Generates report of the employee mood status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22"/>
          <p:cNvSpPr/>
          <p:nvPr/>
        </p:nvSpPr>
        <p:spPr>
          <a:xfrm>
            <a:off x="160300" y="1490545"/>
            <a:ext cx="4442100" cy="30684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22"/>
          <p:cNvPicPr preferRelativeResize="0"/>
          <p:nvPr/>
        </p:nvPicPr>
        <p:blipFill rotWithShape="1">
          <a:blip r:embed="rId7">
            <a:alphaModFix/>
          </a:blip>
          <a:srcRect b="10"/>
          <a:stretch/>
        </p:blipFill>
        <p:spPr>
          <a:xfrm>
            <a:off x="407950" y="2189363"/>
            <a:ext cx="324900" cy="30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950" y="2819778"/>
            <a:ext cx="324900" cy="305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7950" y="3451853"/>
            <a:ext cx="324900" cy="30574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2"/>
          <p:cNvSpPr/>
          <p:nvPr/>
        </p:nvSpPr>
        <p:spPr>
          <a:xfrm>
            <a:off x="6346000" y="1285975"/>
            <a:ext cx="1164000" cy="3249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Chatbot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8" name="Google Shape;48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93975" y="1285972"/>
            <a:ext cx="324900" cy="3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2"/>
          <p:cNvSpPr txBox="1"/>
          <p:nvPr/>
        </p:nvSpPr>
        <p:spPr>
          <a:xfrm>
            <a:off x="886050" y="1600050"/>
            <a:ext cx="3585000" cy="350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Intuitive User Interface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Seamlessly designed for easy navigation and user engagement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22"/>
          <p:cNvSpPr txBox="1"/>
          <p:nvPr/>
        </p:nvSpPr>
        <p:spPr>
          <a:xfrm>
            <a:off x="886050" y="2108441"/>
            <a:ext cx="3585000" cy="459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Instant Alerts for Flagged Employees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Chatbot promptly notifies employees showing concerning patterns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22"/>
          <p:cNvSpPr txBox="1"/>
          <p:nvPr/>
        </p:nvSpPr>
        <p:spPr>
          <a:xfrm>
            <a:off x="886050" y="2736025"/>
            <a:ext cx="3585000" cy="485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Data-Driven Insights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Bot analyzes employee data to identify sentiment and engagement drivers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22"/>
          <p:cNvSpPr txBox="1"/>
          <p:nvPr/>
        </p:nvSpPr>
        <p:spPr>
          <a:xfrm>
            <a:off x="886050" y="3387525"/>
            <a:ext cx="3585000" cy="434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Personalized Q&amp;A Bank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Tailored answers for employee-specific queries and situations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3" name="Google Shape;493;p22"/>
          <p:cNvCxnSpPr/>
          <p:nvPr/>
        </p:nvCxnSpPr>
        <p:spPr>
          <a:xfrm rot="10800000" flipH="1">
            <a:off x="6057525" y="4749825"/>
            <a:ext cx="3067500" cy="30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94" name="Google Shape;494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89025" y="4482775"/>
            <a:ext cx="378500" cy="37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22"/>
          <p:cNvCxnSpPr/>
          <p:nvPr/>
        </p:nvCxnSpPr>
        <p:spPr>
          <a:xfrm rot="10800000" flipH="1">
            <a:off x="-7700" y="4795750"/>
            <a:ext cx="58566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96" name="Google Shape;496;p22"/>
          <p:cNvSpPr txBox="1"/>
          <p:nvPr/>
        </p:nvSpPr>
        <p:spPr>
          <a:xfrm>
            <a:off x="886054" y="3988631"/>
            <a:ext cx="3585000" cy="384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Summarized Report: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Automatically shares a concise summary of employee performance with HR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7" name="Google Shape;497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7950" y="4017325"/>
            <a:ext cx="324900" cy="3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1150" y="1585850"/>
            <a:ext cx="378500" cy="3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23"/>
          <p:cNvGrpSpPr/>
          <p:nvPr/>
        </p:nvGrpSpPr>
        <p:grpSpPr>
          <a:xfrm>
            <a:off x="537850" y="12475"/>
            <a:ext cx="8068309" cy="378488"/>
            <a:chOff x="537850" y="12475"/>
            <a:chExt cx="8068309" cy="378488"/>
          </a:xfrm>
        </p:grpSpPr>
        <p:sp>
          <p:nvSpPr>
            <p:cNvPr id="504" name="Google Shape;504;p23"/>
            <p:cNvSpPr/>
            <p:nvPr/>
          </p:nvSpPr>
          <p:spPr>
            <a:xfrm>
              <a:off x="537850" y="12475"/>
              <a:ext cx="8068309" cy="321310"/>
            </a:xfrm>
            <a:custGeom>
              <a:avLst/>
              <a:gdLst/>
              <a:ahLst/>
              <a:cxnLst/>
              <a:rect l="l" t="t" r="r" b="b"/>
              <a:pathLst>
                <a:path w="8068309" h="321310" extrusionOk="0">
                  <a:moveTo>
                    <a:pt x="8068199" y="0"/>
                  </a:moveTo>
                  <a:lnTo>
                    <a:pt x="8068199" y="320850"/>
                  </a:lnTo>
                  <a:lnTo>
                    <a:pt x="0" y="320850"/>
                  </a:lnTo>
                  <a:lnTo>
                    <a:pt x="0" y="0"/>
                  </a:lnTo>
                </a:path>
              </a:pathLst>
            </a:custGeom>
            <a:noFill/>
            <a:ln w="190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5" name="Google Shape;505;p23"/>
            <p:cNvSpPr txBox="1"/>
            <p:nvPr/>
          </p:nvSpPr>
          <p:spPr>
            <a:xfrm>
              <a:off x="1575400" y="136563"/>
              <a:ext cx="6079800" cy="2544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9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Technologies and Tools </a:t>
              </a:r>
              <a:endParaRPr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07" name="Google Shape;507;p23" title="Screenshot 2025-04-06 at 18.35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0" y="64625"/>
            <a:ext cx="80954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3" title="Screenshot 2025-04-06 at 18.39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463" y="64625"/>
            <a:ext cx="621538" cy="2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3"/>
          <p:cNvSpPr/>
          <p:nvPr/>
        </p:nvSpPr>
        <p:spPr>
          <a:xfrm>
            <a:off x="-7" y="4882596"/>
            <a:ext cx="9144000" cy="2742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561D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EEEEEE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</a:t>
            </a:r>
            <a:endParaRPr sz="1100">
              <a:solidFill>
                <a:srgbClr val="EEEE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23"/>
          <p:cNvSpPr/>
          <p:nvPr/>
        </p:nvSpPr>
        <p:spPr>
          <a:xfrm>
            <a:off x="5029200" y="4882596"/>
            <a:ext cx="1714500" cy="2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3"/>
          <p:cNvSpPr txBox="1"/>
          <p:nvPr/>
        </p:nvSpPr>
        <p:spPr>
          <a:xfrm>
            <a:off x="60752" y="4864966"/>
            <a:ext cx="1554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Overview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23"/>
          <p:cNvSpPr txBox="1"/>
          <p:nvPr/>
        </p:nvSpPr>
        <p:spPr>
          <a:xfrm>
            <a:off x="2829549" y="486499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Naive Approach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3" name="Google Shape;513;p23"/>
          <p:cNvSpPr txBox="1"/>
          <p:nvPr/>
        </p:nvSpPr>
        <p:spPr>
          <a:xfrm>
            <a:off x="5360745" y="4841146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sz="1800" b="1">
              <a:solidFill>
                <a:srgbClr val="6AA84F"/>
              </a:solidFill>
            </a:endParaRPr>
          </a:p>
        </p:txBody>
      </p:sp>
      <p:sp>
        <p:nvSpPr>
          <p:cNvPr id="514" name="Google Shape;514;p23"/>
          <p:cNvSpPr txBox="1"/>
          <p:nvPr/>
        </p:nvSpPr>
        <p:spPr>
          <a:xfrm>
            <a:off x="7891941" y="4841159"/>
            <a:ext cx="13173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515" name="Google Shape;515;p23"/>
          <p:cNvCxnSpPr/>
          <p:nvPr/>
        </p:nvCxnSpPr>
        <p:spPr>
          <a:xfrm rot="10800000" flipH="1">
            <a:off x="-7700" y="4795750"/>
            <a:ext cx="5856600" cy="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23"/>
          <p:cNvCxnSpPr/>
          <p:nvPr/>
        </p:nvCxnSpPr>
        <p:spPr>
          <a:xfrm rot="10800000" flipH="1">
            <a:off x="6057525" y="4749825"/>
            <a:ext cx="3067500" cy="30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7" name="Google Shape;517;p23"/>
          <p:cNvSpPr/>
          <p:nvPr/>
        </p:nvSpPr>
        <p:spPr>
          <a:xfrm>
            <a:off x="1352399" y="984175"/>
            <a:ext cx="3289300" cy="254840"/>
          </a:xfrm>
          <a:custGeom>
            <a:avLst/>
            <a:gdLst/>
            <a:ahLst/>
            <a:cxnLst/>
            <a:rect l="l" t="t" r="r" b="b"/>
            <a:pathLst>
              <a:path w="1879600" h="445135" extrusionOk="0">
                <a:moveTo>
                  <a:pt x="1879149" y="0"/>
                </a:moveTo>
                <a:lnTo>
                  <a:pt x="222405" y="0"/>
                </a:lnTo>
                <a:lnTo>
                  <a:pt x="177583" y="4518"/>
                </a:lnTo>
                <a:lnTo>
                  <a:pt x="135835" y="17477"/>
                </a:lnTo>
                <a:lnTo>
                  <a:pt x="98056" y="37983"/>
                </a:lnTo>
                <a:lnTo>
                  <a:pt x="65141" y="65141"/>
                </a:lnTo>
                <a:lnTo>
                  <a:pt x="37983" y="98056"/>
                </a:lnTo>
                <a:lnTo>
                  <a:pt x="17477" y="135835"/>
                </a:lnTo>
                <a:lnTo>
                  <a:pt x="4518" y="177583"/>
                </a:lnTo>
                <a:lnTo>
                  <a:pt x="0" y="222405"/>
                </a:lnTo>
                <a:lnTo>
                  <a:pt x="0" y="444811"/>
                </a:lnTo>
              </a:path>
            </a:pathLst>
          </a:custGeom>
          <a:noFill/>
          <a:ln w="28550" cap="flat" cmpd="sng">
            <a:solidFill>
              <a:srgbClr val="595959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18" name="Google Shape;518;p23"/>
          <p:cNvSpPr/>
          <p:nvPr/>
        </p:nvSpPr>
        <p:spPr>
          <a:xfrm>
            <a:off x="4639748" y="984175"/>
            <a:ext cx="2980206" cy="217694"/>
          </a:xfrm>
          <a:custGeom>
            <a:avLst/>
            <a:gdLst/>
            <a:ahLst/>
            <a:cxnLst/>
            <a:rect l="l" t="t" r="r" b="b"/>
            <a:pathLst>
              <a:path w="1792605" h="414655" extrusionOk="0">
                <a:moveTo>
                  <a:pt x="1792392" y="414504"/>
                </a:moveTo>
                <a:lnTo>
                  <a:pt x="1792392" y="207252"/>
                </a:lnTo>
                <a:lnTo>
                  <a:pt x="1786918" y="159731"/>
                </a:lnTo>
                <a:lnTo>
                  <a:pt x="1771326" y="116107"/>
                </a:lnTo>
                <a:lnTo>
                  <a:pt x="1746861" y="77626"/>
                </a:lnTo>
                <a:lnTo>
                  <a:pt x="1714765" y="45530"/>
                </a:lnTo>
                <a:lnTo>
                  <a:pt x="1676284" y="21065"/>
                </a:lnTo>
                <a:lnTo>
                  <a:pt x="1632661" y="5473"/>
                </a:lnTo>
                <a:lnTo>
                  <a:pt x="1585140" y="0"/>
                </a:lnTo>
                <a:lnTo>
                  <a:pt x="0" y="0"/>
                </a:lnTo>
              </a:path>
            </a:pathLst>
          </a:custGeom>
          <a:noFill/>
          <a:ln w="28550" cap="flat" cmpd="sng">
            <a:solidFill>
              <a:srgbClr val="595959"/>
            </a:solidFill>
            <a:prstDash val="solid"/>
            <a:round/>
            <a:headEnd type="stealth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19" name="Google Shape;519;p23"/>
          <p:cNvSpPr txBox="1"/>
          <p:nvPr/>
        </p:nvSpPr>
        <p:spPr>
          <a:xfrm>
            <a:off x="537850" y="1226250"/>
            <a:ext cx="1647900" cy="1245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159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React.js</a:t>
            </a:r>
            <a:endParaRPr sz="1100" b="1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to build a responsive and interactive front end for the chatbot interface, ensuring a smooth user experience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0" name="Google Shape;520;p23"/>
          <p:cNvCxnSpPr/>
          <p:nvPr/>
        </p:nvCxnSpPr>
        <p:spPr>
          <a:xfrm>
            <a:off x="3557319" y="989849"/>
            <a:ext cx="0" cy="2364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1" name="Google Shape;521;p23"/>
          <p:cNvCxnSpPr/>
          <p:nvPr/>
        </p:nvCxnSpPr>
        <p:spPr>
          <a:xfrm>
            <a:off x="5773525" y="995950"/>
            <a:ext cx="0" cy="231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2" name="Google Shape;522;p23"/>
          <p:cNvCxnSpPr/>
          <p:nvPr/>
        </p:nvCxnSpPr>
        <p:spPr>
          <a:xfrm>
            <a:off x="4677200" y="759550"/>
            <a:ext cx="0" cy="2364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3" name="Google Shape;523;p23"/>
          <p:cNvSpPr/>
          <p:nvPr/>
        </p:nvSpPr>
        <p:spPr>
          <a:xfrm>
            <a:off x="2391699" y="609388"/>
            <a:ext cx="4553712" cy="221572"/>
          </a:xfrm>
          <a:custGeom>
            <a:avLst/>
            <a:gdLst/>
            <a:ahLst/>
            <a:cxnLst/>
            <a:rect l="l" t="t" r="r" b="b"/>
            <a:pathLst>
              <a:path w="8432800" h="564514" extrusionOk="0">
                <a:moveTo>
                  <a:pt x="8223049" y="563908"/>
                </a:moveTo>
                <a:lnTo>
                  <a:pt x="209550" y="563908"/>
                </a:lnTo>
                <a:lnTo>
                  <a:pt x="168477" y="559844"/>
                </a:lnTo>
                <a:lnTo>
                  <a:pt x="129358" y="547956"/>
                </a:lnTo>
                <a:lnTo>
                  <a:pt x="93291" y="528701"/>
                </a:lnTo>
                <a:lnTo>
                  <a:pt x="61375" y="502532"/>
                </a:lnTo>
                <a:lnTo>
                  <a:pt x="35206" y="470616"/>
                </a:lnTo>
                <a:lnTo>
                  <a:pt x="15951" y="434549"/>
                </a:lnTo>
                <a:lnTo>
                  <a:pt x="4063" y="395430"/>
                </a:lnTo>
                <a:lnTo>
                  <a:pt x="0" y="354358"/>
                </a:lnTo>
                <a:lnTo>
                  <a:pt x="0" y="209549"/>
                </a:lnTo>
                <a:lnTo>
                  <a:pt x="4063" y="168477"/>
                </a:lnTo>
                <a:lnTo>
                  <a:pt x="15951" y="129358"/>
                </a:lnTo>
                <a:lnTo>
                  <a:pt x="35206" y="93290"/>
                </a:lnTo>
                <a:lnTo>
                  <a:pt x="61375" y="61375"/>
                </a:lnTo>
                <a:lnTo>
                  <a:pt x="93291" y="35206"/>
                </a:lnTo>
                <a:lnTo>
                  <a:pt x="129358" y="15950"/>
                </a:lnTo>
                <a:lnTo>
                  <a:pt x="168477" y="4063"/>
                </a:lnTo>
                <a:lnTo>
                  <a:pt x="209544" y="0"/>
                </a:lnTo>
                <a:lnTo>
                  <a:pt x="8223055" y="0"/>
                </a:lnTo>
                <a:lnTo>
                  <a:pt x="8264121" y="4063"/>
                </a:lnTo>
                <a:lnTo>
                  <a:pt x="8303240" y="15950"/>
                </a:lnTo>
                <a:lnTo>
                  <a:pt x="8339307" y="35206"/>
                </a:lnTo>
                <a:lnTo>
                  <a:pt x="8371223" y="61375"/>
                </a:lnTo>
                <a:lnTo>
                  <a:pt x="8397392" y="93290"/>
                </a:lnTo>
                <a:lnTo>
                  <a:pt x="8416648" y="129358"/>
                </a:lnTo>
                <a:lnTo>
                  <a:pt x="8428535" y="168477"/>
                </a:lnTo>
                <a:lnTo>
                  <a:pt x="8432599" y="209549"/>
                </a:lnTo>
                <a:lnTo>
                  <a:pt x="8432599" y="354358"/>
                </a:lnTo>
                <a:lnTo>
                  <a:pt x="8428535" y="395430"/>
                </a:lnTo>
                <a:lnTo>
                  <a:pt x="8416648" y="434549"/>
                </a:lnTo>
                <a:lnTo>
                  <a:pt x="8397392" y="470616"/>
                </a:lnTo>
                <a:lnTo>
                  <a:pt x="8371223" y="502532"/>
                </a:lnTo>
                <a:lnTo>
                  <a:pt x="8339307" y="528701"/>
                </a:lnTo>
                <a:lnTo>
                  <a:pt x="8303240" y="547956"/>
                </a:lnTo>
                <a:lnTo>
                  <a:pt x="8264121" y="559844"/>
                </a:lnTo>
                <a:lnTo>
                  <a:pt x="8223049" y="563908"/>
                </a:ln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9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 Stacks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23"/>
          <p:cNvSpPr txBox="1"/>
          <p:nvPr/>
        </p:nvSpPr>
        <p:spPr>
          <a:xfrm>
            <a:off x="2550500" y="1246146"/>
            <a:ext cx="1899600" cy="122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159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Django</a:t>
            </a:r>
            <a:endParaRPr sz="1100" b="1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Powers the backend logic and API services for handling user queries, document processing, and chatbot workflows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23"/>
          <p:cNvSpPr txBox="1"/>
          <p:nvPr/>
        </p:nvSpPr>
        <p:spPr>
          <a:xfrm>
            <a:off x="4862300" y="1246150"/>
            <a:ext cx="1714500" cy="122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159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Amazon web services</a:t>
            </a:r>
            <a:endParaRPr sz="1100" b="1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Cloud infrastructure for hosting, secure document storage, and scalable backend services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p23"/>
          <p:cNvSpPr txBox="1"/>
          <p:nvPr/>
        </p:nvSpPr>
        <p:spPr>
          <a:xfrm>
            <a:off x="6945400" y="1226250"/>
            <a:ext cx="1899600" cy="122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3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159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mistral &amp; ollama </a:t>
            </a:r>
            <a:endParaRPr sz="1100" b="1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Enable local deployment and inference of open-source language models, forming the core of the chatbot’s intelligent response system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23"/>
          <p:cNvSpPr/>
          <p:nvPr/>
        </p:nvSpPr>
        <p:spPr>
          <a:xfrm>
            <a:off x="4596276" y="2625163"/>
            <a:ext cx="4402500" cy="19623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Tailwind 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:-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Utility-first CSS framework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React-router-dom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:- Routing library for React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React-hot-toast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:- Library for displaying toast notifications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Recharts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:- Charting library for React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Axios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:- HTTP client library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Framer-motion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:- Animation library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mui/material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:-  Component library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23"/>
          <p:cNvSpPr/>
          <p:nvPr/>
        </p:nvSpPr>
        <p:spPr>
          <a:xfrm>
            <a:off x="123500" y="2625163"/>
            <a:ext cx="4402500" cy="1962300"/>
          </a:xfrm>
          <a:prstGeom prst="roundRect">
            <a:avLst>
              <a:gd name="adj" fmla="val 0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:- It extends Django for WebSockets and async support.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Reportlab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:- A library for generating PDFs and graphics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Daphne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:- A framework for data pipelines, HPC, and ML.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Gunicorn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:- A WSGI server that forwards requests to Python apps.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PyJWT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:- A Python library to work with JSON Web Tokens.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Psycopg2 :-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PostgreSQL database adapter for Python.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Pillow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:- A Python Imaging Library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23"/>
          <p:cNvSpPr/>
          <p:nvPr/>
        </p:nvSpPr>
        <p:spPr>
          <a:xfrm>
            <a:off x="1613612" y="2682583"/>
            <a:ext cx="5775600" cy="3507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Libraries/Frameworks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025" y="4482775"/>
            <a:ext cx="378500" cy="3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1212</Words>
  <Application>Microsoft Office PowerPoint</Application>
  <PresentationFormat>On-screen Show (16:9)</PresentationFormat>
  <Paragraphs>270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Montserrat Medium</vt:lpstr>
      <vt:lpstr>Montserrat SemiBold</vt:lpstr>
      <vt:lpstr>Arial</vt:lpstr>
      <vt:lpstr>Montserrat Black</vt:lpstr>
      <vt:lpstr>Calibri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OM JAIN</cp:lastModifiedBy>
  <cp:revision>2</cp:revision>
  <dcterms:modified xsi:type="dcterms:W3CDTF">2025-04-08T00:27:14Z</dcterms:modified>
</cp:coreProperties>
</file>